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73152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3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D37"/>
    <a:srgbClr val="FFF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60"/>
  </p:normalViewPr>
  <p:slideViewPr>
    <p:cSldViewPr>
      <p:cViewPr varScale="1">
        <p:scale>
          <a:sx n="103" d="100"/>
          <a:sy n="103" d="100"/>
        </p:scale>
        <p:origin x="636" y="126"/>
      </p:cViewPr>
      <p:guideLst>
        <p:guide orient="horz" pos="3168"/>
        <p:guide pos="23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3124625"/>
            <a:ext cx="621792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5699760"/>
            <a:ext cx="512064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467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0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08500" y="591397"/>
            <a:ext cx="1398270" cy="125869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1151" y="591397"/>
            <a:ext cx="4075430" cy="1258697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199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26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6463454"/>
            <a:ext cx="621792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4263180"/>
            <a:ext cx="621792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94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1151" y="3441277"/>
            <a:ext cx="2736850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69920" y="3441277"/>
            <a:ext cx="2736851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032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402802"/>
            <a:ext cx="658368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2251499"/>
            <a:ext cx="3232151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" y="3189817"/>
            <a:ext cx="3232151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6021" y="2251499"/>
            <a:ext cx="323342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16021" y="3189817"/>
            <a:ext cx="323342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299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189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017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400473"/>
            <a:ext cx="2406650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0040" y="400474"/>
            <a:ext cx="4089400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760" y="2104814"/>
            <a:ext cx="2406650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731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831" y="7040880"/>
            <a:ext cx="438912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33831" y="898737"/>
            <a:ext cx="438912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3831" y="7872096"/>
            <a:ext cx="438912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617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60" y="402802"/>
            <a:ext cx="65836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2346962"/>
            <a:ext cx="658368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5760" y="9322648"/>
            <a:ext cx="1706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433DD-1D70-4CDB-B2FF-BC1C17970452}" type="datetimeFigureOut">
              <a:rPr lang="en-US" smtClean="0"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99360" y="9322648"/>
            <a:ext cx="23164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42560" y="9322648"/>
            <a:ext cx="1706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B0E81-B359-44C5-AAED-1C9A68167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070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3" Type="http://schemas.openxmlformats.org/officeDocument/2006/relationships/image" Target="../media/image4.svg"/><Relationship Id="rId7" Type="http://schemas.openxmlformats.org/officeDocument/2006/relationships/image" Target="../media/image6.sv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2.svg"/><Relationship Id="rId5" Type="http://schemas.openxmlformats.org/officeDocument/2006/relationships/image" Target="../media/image8.sv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2.sv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12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6.svg"/><Relationship Id="rId5" Type="http://schemas.openxmlformats.org/officeDocument/2006/relationships/image" Target="../media/image18.svg"/><Relationship Id="rId10" Type="http://schemas.openxmlformats.org/officeDocument/2006/relationships/image" Target="../media/image5.png"/><Relationship Id="rId4" Type="http://schemas.openxmlformats.org/officeDocument/2006/relationships/image" Target="../media/image17.png"/><Relationship Id="rId9" Type="http://schemas.openxmlformats.org/officeDocument/2006/relationships/image" Target="../media/image2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0" y="-24200"/>
            <a:ext cx="7315200" cy="10082600"/>
          </a:xfrm>
          <a:prstGeom prst="rect">
            <a:avLst/>
          </a:prstGeom>
          <a:solidFill>
            <a:srgbClr val="007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6356903"/>
            <a:ext cx="7315200" cy="3701497"/>
          </a:xfrm>
          <a:prstGeom prst="rect">
            <a:avLst/>
          </a:prstGeom>
          <a:solidFill>
            <a:srgbClr val="FF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66700" y="228600"/>
            <a:ext cx="6819900" cy="960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1976210" y="1264276"/>
            <a:ext cx="3429000" cy="5847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7D37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464403"/>
            <a:ext cx="662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7D37"/>
                </a:solidFill>
                <a:latin typeface="Raleway" panose="020B0503030101060003" pitchFamily="34" charset="0"/>
              </a:rPr>
              <a:t>PERSONAL BUDGET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87697" y="1318021"/>
            <a:ext cx="3006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pc="300" dirty="0">
                <a:solidFill>
                  <a:srgbClr val="007D37"/>
                </a:solidFill>
                <a:latin typeface="Raleway" pitchFamily="34" charset="0"/>
              </a:rPr>
              <a:t>CATEGORIES</a:t>
            </a:r>
            <a:endParaRPr lang="en-US" spc="300" dirty="0">
              <a:solidFill>
                <a:srgbClr val="007D37"/>
              </a:solidFill>
              <a:latin typeface="Raleway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60461" y="2667000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7D37"/>
                </a:solidFill>
                <a:latin typeface="Raleway" pitchFamily="34" charset="0"/>
              </a:rPr>
              <a:t>INTEREST</a:t>
            </a:r>
            <a:endParaRPr lang="en-US" sz="4400" b="1" dirty="0">
              <a:solidFill>
                <a:srgbClr val="007D37"/>
              </a:solidFill>
              <a:latin typeface="Raleway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6969" y="3120774"/>
            <a:ext cx="17526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Raleway" pitchFamily="34" charset="0"/>
              </a:rPr>
              <a:t>Side Hustles</a:t>
            </a:r>
          </a:p>
          <a:p>
            <a:pPr algn="ctr"/>
            <a:r>
              <a:rPr lang="en-US" sz="1100" dirty="0">
                <a:latin typeface="Raleway" pitchFamily="34" charset="0"/>
              </a:rPr>
              <a:t>Retirement</a:t>
            </a:r>
          </a:p>
          <a:p>
            <a:pPr algn="ctr"/>
            <a:r>
              <a:rPr lang="en-US" sz="1100" dirty="0">
                <a:latin typeface="Raleway" pitchFamily="34" charset="0"/>
              </a:rPr>
              <a:t>Investments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43200" y="2667000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7D37"/>
                </a:solidFill>
                <a:latin typeface="Raleway" pitchFamily="34" charset="0"/>
              </a:rPr>
              <a:t>SAVINGS</a:t>
            </a:r>
            <a:endParaRPr lang="en-US" sz="4400" b="1" dirty="0">
              <a:solidFill>
                <a:srgbClr val="007D37"/>
              </a:solidFill>
              <a:latin typeface="Raleway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24400" y="2667000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7D37"/>
                </a:solidFill>
                <a:latin typeface="Raleway" pitchFamily="34" charset="0"/>
              </a:rPr>
              <a:t>UTILITIES</a:t>
            </a:r>
            <a:endParaRPr lang="en-US" sz="4400" b="1" dirty="0">
              <a:solidFill>
                <a:srgbClr val="007D37"/>
              </a:solidFill>
              <a:latin typeface="Raleway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76300" y="4416623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7D37"/>
                </a:solidFill>
                <a:latin typeface="Raleway" pitchFamily="34" charset="0"/>
              </a:rPr>
              <a:t>HOUSING</a:t>
            </a:r>
            <a:endParaRPr lang="en-US" sz="4400" b="1" dirty="0">
              <a:solidFill>
                <a:srgbClr val="007D37"/>
              </a:solidFill>
              <a:latin typeface="Raleway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43200" y="4416623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7D37"/>
                </a:solidFill>
                <a:latin typeface="Raleway" pitchFamily="34" charset="0"/>
              </a:rPr>
              <a:t>FOOD</a:t>
            </a:r>
            <a:endParaRPr lang="en-US" sz="4400" b="1" dirty="0">
              <a:solidFill>
                <a:srgbClr val="007D37"/>
              </a:solidFill>
              <a:latin typeface="Raleway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24400" y="4416623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7D37"/>
                </a:solidFill>
                <a:latin typeface="Raleway" pitchFamily="34" charset="0"/>
              </a:rPr>
              <a:t>TRANSPO</a:t>
            </a:r>
            <a:endParaRPr lang="en-US" sz="4400" b="1" dirty="0">
              <a:solidFill>
                <a:srgbClr val="007D37"/>
              </a:solidFill>
              <a:latin typeface="Raleway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76300" y="6049126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7D37"/>
                </a:solidFill>
                <a:latin typeface="Raleway" pitchFamily="34" charset="0"/>
              </a:rPr>
              <a:t>INSURANCE</a:t>
            </a:r>
            <a:endParaRPr lang="en-US" sz="4400" b="1" dirty="0">
              <a:solidFill>
                <a:srgbClr val="007D37"/>
              </a:solidFill>
              <a:latin typeface="Raleway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43200" y="6049126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7D37"/>
                </a:solidFill>
                <a:latin typeface="Raleway" pitchFamily="34" charset="0"/>
              </a:rPr>
              <a:t>DEBT</a:t>
            </a:r>
            <a:endParaRPr lang="en-US" sz="4400" b="1" dirty="0">
              <a:solidFill>
                <a:srgbClr val="007D37"/>
              </a:solidFill>
              <a:latin typeface="Raleway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62500" y="6061018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7D37"/>
                </a:solidFill>
                <a:latin typeface="Raleway" pitchFamily="34" charset="0"/>
              </a:rPr>
              <a:t>LEISURE</a:t>
            </a:r>
            <a:endParaRPr lang="en-US" sz="4400" b="1" dirty="0">
              <a:solidFill>
                <a:srgbClr val="007D37"/>
              </a:solidFill>
              <a:latin typeface="Raleway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76300" y="7801726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7D37"/>
                </a:solidFill>
                <a:latin typeface="Raleway" pitchFamily="34" charset="0"/>
              </a:rPr>
              <a:t>EDUCATION</a:t>
            </a:r>
            <a:endParaRPr lang="en-US" sz="4400" b="1" dirty="0">
              <a:solidFill>
                <a:srgbClr val="007D37"/>
              </a:solidFill>
              <a:latin typeface="Raleway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87293" y="7801726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7D37"/>
                </a:solidFill>
                <a:latin typeface="Raleway" pitchFamily="34" charset="0"/>
              </a:rPr>
              <a:t>PERSONAL</a:t>
            </a:r>
            <a:endParaRPr lang="en-US" sz="4400" b="1" dirty="0">
              <a:solidFill>
                <a:srgbClr val="007D37"/>
              </a:solidFill>
              <a:latin typeface="Raleway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24400" y="7801726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7D37"/>
                </a:solidFill>
                <a:latin typeface="Raleway" pitchFamily="34" charset="0"/>
              </a:rPr>
              <a:t>MISC</a:t>
            </a:r>
            <a:endParaRPr lang="en-US" sz="4400" b="1" dirty="0">
              <a:solidFill>
                <a:srgbClr val="007D37"/>
              </a:solidFill>
              <a:latin typeface="Raleway" pitchFamily="34" charset="0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838200" y="2504457"/>
            <a:ext cx="1790700" cy="1610343"/>
          </a:xfrm>
          <a:prstGeom prst="roundRect">
            <a:avLst/>
          </a:prstGeom>
          <a:noFill/>
          <a:ln>
            <a:solidFill>
              <a:srgbClr val="007D37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7" name="Rounded Rectangle 36"/>
          <p:cNvSpPr/>
          <p:nvPr/>
        </p:nvSpPr>
        <p:spPr>
          <a:xfrm>
            <a:off x="2743200" y="2504457"/>
            <a:ext cx="1790700" cy="1610343"/>
          </a:xfrm>
          <a:prstGeom prst="roundRect">
            <a:avLst/>
          </a:prstGeom>
          <a:noFill/>
          <a:ln>
            <a:solidFill>
              <a:srgbClr val="007D37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8" name="Rounded Rectangle 37"/>
          <p:cNvSpPr/>
          <p:nvPr/>
        </p:nvSpPr>
        <p:spPr>
          <a:xfrm>
            <a:off x="4686300" y="2504457"/>
            <a:ext cx="1790700" cy="1610343"/>
          </a:xfrm>
          <a:prstGeom prst="roundRect">
            <a:avLst/>
          </a:prstGeom>
          <a:noFill/>
          <a:ln>
            <a:solidFill>
              <a:srgbClr val="007D37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9" name="Rounded Rectangle 38"/>
          <p:cNvSpPr/>
          <p:nvPr/>
        </p:nvSpPr>
        <p:spPr>
          <a:xfrm>
            <a:off x="876300" y="4257057"/>
            <a:ext cx="1790700" cy="1610343"/>
          </a:xfrm>
          <a:prstGeom prst="roundRect">
            <a:avLst/>
          </a:prstGeom>
          <a:noFill/>
          <a:ln>
            <a:solidFill>
              <a:srgbClr val="007D37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0" name="Rounded Rectangle 39"/>
          <p:cNvSpPr/>
          <p:nvPr/>
        </p:nvSpPr>
        <p:spPr>
          <a:xfrm>
            <a:off x="2781300" y="4257057"/>
            <a:ext cx="1790700" cy="1610343"/>
          </a:xfrm>
          <a:prstGeom prst="roundRect">
            <a:avLst/>
          </a:prstGeom>
          <a:noFill/>
          <a:ln>
            <a:solidFill>
              <a:srgbClr val="007D37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1" name="Rounded Rectangle 40"/>
          <p:cNvSpPr/>
          <p:nvPr/>
        </p:nvSpPr>
        <p:spPr>
          <a:xfrm>
            <a:off x="4724400" y="4257057"/>
            <a:ext cx="1790700" cy="1610343"/>
          </a:xfrm>
          <a:prstGeom prst="roundRect">
            <a:avLst/>
          </a:prstGeom>
          <a:noFill/>
          <a:ln>
            <a:solidFill>
              <a:srgbClr val="007D37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2" name="Rounded Rectangle 41"/>
          <p:cNvSpPr/>
          <p:nvPr/>
        </p:nvSpPr>
        <p:spPr>
          <a:xfrm>
            <a:off x="876300" y="6009657"/>
            <a:ext cx="1790700" cy="1610343"/>
          </a:xfrm>
          <a:prstGeom prst="roundRect">
            <a:avLst/>
          </a:prstGeom>
          <a:noFill/>
          <a:ln>
            <a:solidFill>
              <a:srgbClr val="007D37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3" name="Rounded Rectangle 42"/>
          <p:cNvSpPr/>
          <p:nvPr/>
        </p:nvSpPr>
        <p:spPr>
          <a:xfrm>
            <a:off x="2781300" y="6009657"/>
            <a:ext cx="1790700" cy="1610343"/>
          </a:xfrm>
          <a:prstGeom prst="roundRect">
            <a:avLst/>
          </a:prstGeom>
          <a:noFill/>
          <a:ln>
            <a:solidFill>
              <a:srgbClr val="007D37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4" name="Rounded Rectangle 43"/>
          <p:cNvSpPr/>
          <p:nvPr/>
        </p:nvSpPr>
        <p:spPr>
          <a:xfrm>
            <a:off x="4724400" y="6009657"/>
            <a:ext cx="1790700" cy="1610343"/>
          </a:xfrm>
          <a:prstGeom prst="roundRect">
            <a:avLst/>
          </a:prstGeom>
          <a:noFill/>
          <a:ln>
            <a:solidFill>
              <a:srgbClr val="007D37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5" name="Rounded Rectangle 44"/>
          <p:cNvSpPr/>
          <p:nvPr/>
        </p:nvSpPr>
        <p:spPr>
          <a:xfrm>
            <a:off x="876300" y="7762257"/>
            <a:ext cx="1790700" cy="1610343"/>
          </a:xfrm>
          <a:prstGeom prst="roundRect">
            <a:avLst/>
          </a:prstGeom>
          <a:noFill/>
          <a:ln>
            <a:solidFill>
              <a:srgbClr val="007D37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6" name="Rounded Rectangle 45"/>
          <p:cNvSpPr/>
          <p:nvPr/>
        </p:nvSpPr>
        <p:spPr>
          <a:xfrm>
            <a:off x="2781300" y="7762257"/>
            <a:ext cx="1790700" cy="1610343"/>
          </a:xfrm>
          <a:prstGeom prst="roundRect">
            <a:avLst/>
          </a:prstGeom>
          <a:noFill/>
          <a:ln>
            <a:solidFill>
              <a:srgbClr val="007D37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7" name="Rounded Rectangle 46"/>
          <p:cNvSpPr/>
          <p:nvPr/>
        </p:nvSpPr>
        <p:spPr>
          <a:xfrm>
            <a:off x="4724400" y="7762257"/>
            <a:ext cx="1790700" cy="1610343"/>
          </a:xfrm>
          <a:prstGeom prst="roundRect">
            <a:avLst/>
          </a:prstGeom>
          <a:noFill/>
          <a:ln>
            <a:solidFill>
              <a:srgbClr val="007D37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4" name="Rectangle 53"/>
          <p:cNvSpPr/>
          <p:nvPr/>
        </p:nvSpPr>
        <p:spPr>
          <a:xfrm>
            <a:off x="381000" y="330800"/>
            <a:ext cx="6591300" cy="9372600"/>
          </a:xfrm>
          <a:prstGeom prst="rect">
            <a:avLst/>
          </a:prstGeom>
          <a:noFill/>
          <a:ln w="3175">
            <a:solidFill>
              <a:srgbClr val="007D37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38125E0-A61A-4C9D-8A99-0631A35C70B0}"/>
              </a:ext>
            </a:extLst>
          </p:cNvPr>
          <p:cNvGrpSpPr/>
          <p:nvPr/>
        </p:nvGrpSpPr>
        <p:grpSpPr>
          <a:xfrm>
            <a:off x="2188830" y="2266844"/>
            <a:ext cx="4463678" cy="567347"/>
            <a:chOff x="2188830" y="2266844"/>
            <a:chExt cx="4463678" cy="567347"/>
          </a:xfrm>
        </p:grpSpPr>
        <p:pic>
          <p:nvPicPr>
            <p:cNvPr id="49" name="Graphic 48" descr="Paperclip">
              <a:extLst>
                <a:ext uri="{FF2B5EF4-FFF2-40B4-BE49-F238E27FC236}">
                  <a16:creationId xmlns:a16="http://schemas.microsoft.com/office/drawing/2014/main" id="{143C2B66-7436-4325-A9B7-CF76FD5C5A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123381">
              <a:off x="2188830" y="2284927"/>
              <a:ext cx="549264" cy="549264"/>
            </a:xfrm>
            <a:prstGeom prst="rect">
              <a:avLst/>
            </a:prstGeom>
          </p:spPr>
        </p:pic>
        <p:pic>
          <p:nvPicPr>
            <p:cNvPr id="51" name="Graphic 50" descr="Paperclip">
              <a:extLst>
                <a:ext uri="{FF2B5EF4-FFF2-40B4-BE49-F238E27FC236}">
                  <a16:creationId xmlns:a16="http://schemas.microsoft.com/office/drawing/2014/main" id="{081E9787-7464-4678-AB0F-6FD0ACD078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123381">
              <a:off x="4143031" y="2266844"/>
              <a:ext cx="549264" cy="549264"/>
            </a:xfrm>
            <a:prstGeom prst="rect">
              <a:avLst/>
            </a:prstGeom>
          </p:spPr>
        </p:pic>
        <p:pic>
          <p:nvPicPr>
            <p:cNvPr id="52" name="Graphic 51" descr="Paperclip">
              <a:extLst>
                <a:ext uri="{FF2B5EF4-FFF2-40B4-BE49-F238E27FC236}">
                  <a16:creationId xmlns:a16="http://schemas.microsoft.com/office/drawing/2014/main" id="{3FF44AC6-9FED-4D7C-898D-DC08C67E43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123381">
              <a:off x="6103244" y="2281963"/>
              <a:ext cx="549264" cy="549264"/>
            </a:xfrm>
            <a:prstGeom prst="rect">
              <a:avLst/>
            </a:prstGeom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979592B-639C-40A0-BC63-4D82C4119E8D}"/>
              </a:ext>
            </a:extLst>
          </p:cNvPr>
          <p:cNvGrpSpPr/>
          <p:nvPr/>
        </p:nvGrpSpPr>
        <p:grpSpPr>
          <a:xfrm>
            <a:off x="2302061" y="4023614"/>
            <a:ext cx="4463678" cy="567347"/>
            <a:chOff x="2188830" y="2266844"/>
            <a:chExt cx="4463678" cy="567347"/>
          </a:xfrm>
        </p:grpSpPr>
        <p:pic>
          <p:nvPicPr>
            <p:cNvPr id="55" name="Graphic 54" descr="Paperclip">
              <a:extLst>
                <a:ext uri="{FF2B5EF4-FFF2-40B4-BE49-F238E27FC236}">
                  <a16:creationId xmlns:a16="http://schemas.microsoft.com/office/drawing/2014/main" id="{820E55BC-AFE8-4B50-AF7D-B48E86D1E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123381">
              <a:off x="2188830" y="2284927"/>
              <a:ext cx="549264" cy="549264"/>
            </a:xfrm>
            <a:prstGeom prst="rect">
              <a:avLst/>
            </a:prstGeom>
          </p:spPr>
        </p:pic>
        <p:pic>
          <p:nvPicPr>
            <p:cNvPr id="56" name="Graphic 55" descr="Paperclip">
              <a:extLst>
                <a:ext uri="{FF2B5EF4-FFF2-40B4-BE49-F238E27FC236}">
                  <a16:creationId xmlns:a16="http://schemas.microsoft.com/office/drawing/2014/main" id="{5674623E-8FCC-41FA-B71A-87B5D8787E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123381">
              <a:off x="4143031" y="2266844"/>
              <a:ext cx="549264" cy="549264"/>
            </a:xfrm>
            <a:prstGeom prst="rect">
              <a:avLst/>
            </a:prstGeom>
          </p:spPr>
        </p:pic>
        <p:pic>
          <p:nvPicPr>
            <p:cNvPr id="57" name="Graphic 56" descr="Paperclip">
              <a:extLst>
                <a:ext uri="{FF2B5EF4-FFF2-40B4-BE49-F238E27FC236}">
                  <a16:creationId xmlns:a16="http://schemas.microsoft.com/office/drawing/2014/main" id="{CFD3B15E-293E-45E0-88F9-21B2442E6D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123381">
              <a:off x="6103244" y="2281963"/>
              <a:ext cx="549264" cy="549264"/>
            </a:xfrm>
            <a:prstGeom prst="rect">
              <a:avLst/>
            </a:prstGeom>
          </p:spPr>
        </p:pic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58C93C7-FD86-407B-ABD0-CD16873E7B7C}"/>
              </a:ext>
            </a:extLst>
          </p:cNvPr>
          <p:cNvGrpSpPr/>
          <p:nvPr/>
        </p:nvGrpSpPr>
        <p:grpSpPr>
          <a:xfrm>
            <a:off x="2263961" y="5789556"/>
            <a:ext cx="4463678" cy="567347"/>
            <a:chOff x="2188830" y="2266844"/>
            <a:chExt cx="4463678" cy="567347"/>
          </a:xfrm>
        </p:grpSpPr>
        <p:pic>
          <p:nvPicPr>
            <p:cNvPr id="59" name="Graphic 58" descr="Paperclip">
              <a:extLst>
                <a:ext uri="{FF2B5EF4-FFF2-40B4-BE49-F238E27FC236}">
                  <a16:creationId xmlns:a16="http://schemas.microsoft.com/office/drawing/2014/main" id="{B47D6933-456D-4047-9B43-152087F172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123381">
              <a:off x="2188830" y="2284927"/>
              <a:ext cx="549264" cy="549264"/>
            </a:xfrm>
            <a:prstGeom prst="rect">
              <a:avLst/>
            </a:prstGeom>
          </p:spPr>
        </p:pic>
        <p:pic>
          <p:nvPicPr>
            <p:cNvPr id="60" name="Graphic 59" descr="Paperclip">
              <a:extLst>
                <a:ext uri="{FF2B5EF4-FFF2-40B4-BE49-F238E27FC236}">
                  <a16:creationId xmlns:a16="http://schemas.microsoft.com/office/drawing/2014/main" id="{F5291E57-4A7D-401F-954F-EFDF27DF5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123381">
              <a:off x="4143031" y="2266844"/>
              <a:ext cx="549264" cy="549264"/>
            </a:xfrm>
            <a:prstGeom prst="rect">
              <a:avLst/>
            </a:prstGeom>
          </p:spPr>
        </p:pic>
        <p:pic>
          <p:nvPicPr>
            <p:cNvPr id="61" name="Graphic 60" descr="Paperclip">
              <a:extLst>
                <a:ext uri="{FF2B5EF4-FFF2-40B4-BE49-F238E27FC236}">
                  <a16:creationId xmlns:a16="http://schemas.microsoft.com/office/drawing/2014/main" id="{9FC914B5-0A86-4C8D-A82E-68EE764FB4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123381">
              <a:off x="6103244" y="2281963"/>
              <a:ext cx="549264" cy="549264"/>
            </a:xfrm>
            <a:prstGeom prst="rect">
              <a:avLst/>
            </a:prstGeom>
          </p:spPr>
        </p:pic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E1C29BE-8638-4489-8853-6C279EB8E4D5}"/>
              </a:ext>
            </a:extLst>
          </p:cNvPr>
          <p:cNvGrpSpPr/>
          <p:nvPr/>
        </p:nvGrpSpPr>
        <p:grpSpPr>
          <a:xfrm>
            <a:off x="2296003" y="7581584"/>
            <a:ext cx="4463678" cy="567347"/>
            <a:chOff x="2188830" y="2266844"/>
            <a:chExt cx="4463678" cy="567347"/>
          </a:xfrm>
        </p:grpSpPr>
        <p:pic>
          <p:nvPicPr>
            <p:cNvPr id="63" name="Graphic 62" descr="Paperclip">
              <a:extLst>
                <a:ext uri="{FF2B5EF4-FFF2-40B4-BE49-F238E27FC236}">
                  <a16:creationId xmlns:a16="http://schemas.microsoft.com/office/drawing/2014/main" id="{6B05088A-B60F-4BA8-A6B4-9718608EBF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123381">
              <a:off x="2188830" y="2284927"/>
              <a:ext cx="549264" cy="549264"/>
            </a:xfrm>
            <a:prstGeom prst="rect">
              <a:avLst/>
            </a:prstGeom>
          </p:spPr>
        </p:pic>
        <p:pic>
          <p:nvPicPr>
            <p:cNvPr id="64" name="Graphic 63" descr="Paperclip">
              <a:extLst>
                <a:ext uri="{FF2B5EF4-FFF2-40B4-BE49-F238E27FC236}">
                  <a16:creationId xmlns:a16="http://schemas.microsoft.com/office/drawing/2014/main" id="{2F8D0EAB-FB26-458D-B1A2-EA30C2A33E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123381">
              <a:off x="4143031" y="2266844"/>
              <a:ext cx="549264" cy="549264"/>
            </a:xfrm>
            <a:prstGeom prst="rect">
              <a:avLst/>
            </a:prstGeom>
          </p:spPr>
        </p:pic>
        <p:pic>
          <p:nvPicPr>
            <p:cNvPr id="65" name="Graphic 64" descr="Paperclip">
              <a:extLst>
                <a:ext uri="{FF2B5EF4-FFF2-40B4-BE49-F238E27FC236}">
                  <a16:creationId xmlns:a16="http://schemas.microsoft.com/office/drawing/2014/main" id="{80C0E438-993A-4CFC-915F-1DF44E00C2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123381">
              <a:off x="6103244" y="2281963"/>
              <a:ext cx="549264" cy="549264"/>
            </a:xfrm>
            <a:prstGeom prst="rect">
              <a:avLst/>
            </a:prstGeom>
          </p:spPr>
        </p:pic>
      </p:grpSp>
      <p:pic>
        <p:nvPicPr>
          <p:cNvPr id="67" name="Graphic 66" descr="Coins">
            <a:extLst>
              <a:ext uri="{FF2B5EF4-FFF2-40B4-BE49-F238E27FC236}">
                <a16:creationId xmlns:a16="http://schemas.microsoft.com/office/drawing/2014/main" id="{A918F3E2-40C0-437B-B291-F46AEBA526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6645" y="1306783"/>
            <a:ext cx="827849" cy="827849"/>
          </a:xfrm>
          <a:prstGeom prst="rect">
            <a:avLst/>
          </a:prstGeom>
        </p:spPr>
      </p:pic>
      <p:pic>
        <p:nvPicPr>
          <p:cNvPr id="68" name="Graphic 67" descr="Dollar">
            <a:extLst>
              <a:ext uri="{FF2B5EF4-FFF2-40B4-BE49-F238E27FC236}">
                <a16:creationId xmlns:a16="http://schemas.microsoft.com/office/drawing/2014/main" id="{72A875D8-375A-452D-8D02-6941C8B064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551295">
            <a:off x="5425542" y="1334072"/>
            <a:ext cx="744189" cy="744189"/>
          </a:xfrm>
          <a:prstGeom prst="rect">
            <a:avLst/>
          </a:prstGeom>
        </p:spPr>
      </p:pic>
      <p:graphicFrame>
        <p:nvGraphicFramePr>
          <p:cNvPr id="32" name="Table 33">
            <a:extLst>
              <a:ext uri="{FF2B5EF4-FFF2-40B4-BE49-F238E27FC236}">
                <a16:creationId xmlns:a16="http://schemas.microsoft.com/office/drawing/2014/main" id="{4F064A76-004E-480D-ADB0-713A208A0F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9152169"/>
              </p:ext>
            </p:extLst>
          </p:nvPr>
        </p:nvGraphicFramePr>
        <p:xfrm>
          <a:off x="2947299" y="2999831"/>
          <a:ext cx="1405289" cy="102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5289">
                  <a:extLst>
                    <a:ext uri="{9D8B030D-6E8A-4147-A177-3AD203B41FA5}">
                      <a16:colId xmlns:a16="http://schemas.microsoft.com/office/drawing/2014/main" val="2677213342"/>
                    </a:ext>
                  </a:extLst>
                </a:gridCol>
              </a:tblGrid>
              <a:tr h="204408">
                <a:tc>
                  <a:txBody>
                    <a:bodyPr/>
                    <a:lstStyle/>
                    <a:p>
                      <a:endParaRPr lang="en-PH" sz="60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1047649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4675083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3996144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7914519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8237222"/>
                  </a:ext>
                </a:extLst>
              </a:tr>
            </a:tbl>
          </a:graphicData>
        </a:graphic>
      </p:graphicFrame>
      <p:graphicFrame>
        <p:nvGraphicFramePr>
          <p:cNvPr id="70" name="Table 33">
            <a:extLst>
              <a:ext uri="{FF2B5EF4-FFF2-40B4-BE49-F238E27FC236}">
                <a16:creationId xmlns:a16="http://schemas.microsoft.com/office/drawing/2014/main" id="{CA44388E-CD91-4ECB-9ECD-B89540D04A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183504"/>
              </p:ext>
            </p:extLst>
          </p:nvPr>
        </p:nvGraphicFramePr>
        <p:xfrm>
          <a:off x="4889167" y="3010343"/>
          <a:ext cx="1405289" cy="102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5289">
                  <a:extLst>
                    <a:ext uri="{9D8B030D-6E8A-4147-A177-3AD203B41FA5}">
                      <a16:colId xmlns:a16="http://schemas.microsoft.com/office/drawing/2014/main" val="2677213342"/>
                    </a:ext>
                  </a:extLst>
                </a:gridCol>
              </a:tblGrid>
              <a:tr h="204408">
                <a:tc>
                  <a:txBody>
                    <a:bodyPr/>
                    <a:lstStyle/>
                    <a:p>
                      <a:endParaRPr lang="en-PH" sz="60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1047649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4675083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3996144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7914519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8237222"/>
                  </a:ext>
                </a:extLst>
              </a:tr>
            </a:tbl>
          </a:graphicData>
        </a:graphic>
      </p:graphicFrame>
      <p:graphicFrame>
        <p:nvGraphicFramePr>
          <p:cNvPr id="71" name="Table 33">
            <a:extLst>
              <a:ext uri="{FF2B5EF4-FFF2-40B4-BE49-F238E27FC236}">
                <a16:creationId xmlns:a16="http://schemas.microsoft.com/office/drawing/2014/main" id="{67B28D82-3C82-45C8-976B-34ECB20305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516707"/>
              </p:ext>
            </p:extLst>
          </p:nvPr>
        </p:nvGraphicFramePr>
        <p:xfrm>
          <a:off x="1080228" y="4706801"/>
          <a:ext cx="1405289" cy="102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5289">
                  <a:extLst>
                    <a:ext uri="{9D8B030D-6E8A-4147-A177-3AD203B41FA5}">
                      <a16:colId xmlns:a16="http://schemas.microsoft.com/office/drawing/2014/main" val="2677213342"/>
                    </a:ext>
                  </a:extLst>
                </a:gridCol>
              </a:tblGrid>
              <a:tr h="204408">
                <a:tc>
                  <a:txBody>
                    <a:bodyPr/>
                    <a:lstStyle/>
                    <a:p>
                      <a:endParaRPr lang="en-PH" sz="60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1047649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4675083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3996144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7914519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8237222"/>
                  </a:ext>
                </a:extLst>
              </a:tr>
            </a:tbl>
          </a:graphicData>
        </a:graphic>
      </p:graphicFrame>
      <p:graphicFrame>
        <p:nvGraphicFramePr>
          <p:cNvPr id="72" name="Table 33">
            <a:extLst>
              <a:ext uri="{FF2B5EF4-FFF2-40B4-BE49-F238E27FC236}">
                <a16:creationId xmlns:a16="http://schemas.microsoft.com/office/drawing/2014/main" id="{55DDEA09-E0A6-4F45-9BD2-BC5A015E95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993971"/>
              </p:ext>
            </p:extLst>
          </p:nvPr>
        </p:nvGraphicFramePr>
        <p:xfrm>
          <a:off x="2971197" y="4717313"/>
          <a:ext cx="1405289" cy="102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5289">
                  <a:extLst>
                    <a:ext uri="{9D8B030D-6E8A-4147-A177-3AD203B41FA5}">
                      <a16:colId xmlns:a16="http://schemas.microsoft.com/office/drawing/2014/main" val="2677213342"/>
                    </a:ext>
                  </a:extLst>
                </a:gridCol>
              </a:tblGrid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1047649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4675083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3996144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7914519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8237222"/>
                  </a:ext>
                </a:extLst>
              </a:tr>
            </a:tbl>
          </a:graphicData>
        </a:graphic>
      </p:graphicFrame>
      <p:graphicFrame>
        <p:nvGraphicFramePr>
          <p:cNvPr id="73" name="Table 33">
            <a:extLst>
              <a:ext uri="{FF2B5EF4-FFF2-40B4-BE49-F238E27FC236}">
                <a16:creationId xmlns:a16="http://schemas.microsoft.com/office/drawing/2014/main" id="{59587813-6AF8-4208-A635-09C7037828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626628"/>
              </p:ext>
            </p:extLst>
          </p:nvPr>
        </p:nvGraphicFramePr>
        <p:xfrm>
          <a:off x="1081837" y="6426092"/>
          <a:ext cx="1405289" cy="102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5289">
                  <a:extLst>
                    <a:ext uri="{9D8B030D-6E8A-4147-A177-3AD203B41FA5}">
                      <a16:colId xmlns:a16="http://schemas.microsoft.com/office/drawing/2014/main" val="2677213342"/>
                    </a:ext>
                  </a:extLst>
                </a:gridCol>
              </a:tblGrid>
              <a:tr h="204408">
                <a:tc>
                  <a:txBody>
                    <a:bodyPr/>
                    <a:lstStyle/>
                    <a:p>
                      <a:endParaRPr lang="en-PH" sz="60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1047649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4675083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3996144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7914519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8237222"/>
                  </a:ext>
                </a:extLst>
              </a:tr>
            </a:tbl>
          </a:graphicData>
        </a:graphic>
      </p:graphicFrame>
      <p:graphicFrame>
        <p:nvGraphicFramePr>
          <p:cNvPr id="74" name="Table 33">
            <a:extLst>
              <a:ext uri="{FF2B5EF4-FFF2-40B4-BE49-F238E27FC236}">
                <a16:creationId xmlns:a16="http://schemas.microsoft.com/office/drawing/2014/main" id="{9A45CF07-7B17-4BF4-9364-3EA92CAC5C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090493"/>
              </p:ext>
            </p:extLst>
          </p:nvPr>
        </p:nvGraphicFramePr>
        <p:xfrm>
          <a:off x="3011843" y="6425609"/>
          <a:ext cx="1405289" cy="102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5289">
                  <a:extLst>
                    <a:ext uri="{9D8B030D-6E8A-4147-A177-3AD203B41FA5}">
                      <a16:colId xmlns:a16="http://schemas.microsoft.com/office/drawing/2014/main" val="2677213342"/>
                    </a:ext>
                  </a:extLst>
                </a:gridCol>
              </a:tblGrid>
              <a:tr h="204408">
                <a:tc>
                  <a:txBody>
                    <a:bodyPr/>
                    <a:lstStyle/>
                    <a:p>
                      <a:endParaRPr lang="en-PH" sz="60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1047649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4675083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3996144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7914519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8237222"/>
                  </a:ext>
                </a:extLst>
              </a:tr>
            </a:tbl>
          </a:graphicData>
        </a:graphic>
      </p:graphicFrame>
      <p:graphicFrame>
        <p:nvGraphicFramePr>
          <p:cNvPr id="75" name="Table 33">
            <a:extLst>
              <a:ext uri="{FF2B5EF4-FFF2-40B4-BE49-F238E27FC236}">
                <a16:creationId xmlns:a16="http://schemas.microsoft.com/office/drawing/2014/main" id="{2F4E4B26-8978-4FE8-911B-22FE52D940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542988"/>
              </p:ext>
            </p:extLst>
          </p:nvPr>
        </p:nvGraphicFramePr>
        <p:xfrm>
          <a:off x="1058173" y="8201191"/>
          <a:ext cx="1405289" cy="102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5289">
                  <a:extLst>
                    <a:ext uri="{9D8B030D-6E8A-4147-A177-3AD203B41FA5}">
                      <a16:colId xmlns:a16="http://schemas.microsoft.com/office/drawing/2014/main" val="2677213342"/>
                    </a:ext>
                  </a:extLst>
                </a:gridCol>
              </a:tblGrid>
              <a:tr h="204408">
                <a:tc>
                  <a:txBody>
                    <a:bodyPr/>
                    <a:lstStyle/>
                    <a:p>
                      <a:endParaRPr lang="en-PH" sz="60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1047649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4675083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3996144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7914519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8237222"/>
                  </a:ext>
                </a:extLst>
              </a:tr>
            </a:tbl>
          </a:graphicData>
        </a:graphic>
      </p:graphicFrame>
      <p:graphicFrame>
        <p:nvGraphicFramePr>
          <p:cNvPr id="76" name="Table 33">
            <a:extLst>
              <a:ext uri="{FF2B5EF4-FFF2-40B4-BE49-F238E27FC236}">
                <a16:creationId xmlns:a16="http://schemas.microsoft.com/office/drawing/2014/main" id="{0D7B270D-2FB9-4899-83F5-6B487D076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225103"/>
              </p:ext>
            </p:extLst>
          </p:nvPr>
        </p:nvGraphicFramePr>
        <p:xfrm>
          <a:off x="3001295" y="8211703"/>
          <a:ext cx="1405289" cy="102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5289">
                  <a:extLst>
                    <a:ext uri="{9D8B030D-6E8A-4147-A177-3AD203B41FA5}">
                      <a16:colId xmlns:a16="http://schemas.microsoft.com/office/drawing/2014/main" val="2677213342"/>
                    </a:ext>
                  </a:extLst>
                </a:gridCol>
              </a:tblGrid>
              <a:tr h="204408">
                <a:tc>
                  <a:txBody>
                    <a:bodyPr/>
                    <a:lstStyle/>
                    <a:p>
                      <a:endParaRPr lang="en-PH" sz="60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1047649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4675083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3996144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7914519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8237222"/>
                  </a:ext>
                </a:extLst>
              </a:tr>
            </a:tbl>
          </a:graphicData>
        </a:graphic>
      </p:graphicFrame>
      <p:graphicFrame>
        <p:nvGraphicFramePr>
          <p:cNvPr id="78" name="Table 33">
            <a:extLst>
              <a:ext uri="{FF2B5EF4-FFF2-40B4-BE49-F238E27FC236}">
                <a16:creationId xmlns:a16="http://schemas.microsoft.com/office/drawing/2014/main" id="{C171CCAA-0C8A-4C1A-A9B4-61A974AA76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677801"/>
              </p:ext>
            </p:extLst>
          </p:nvPr>
        </p:nvGraphicFramePr>
        <p:xfrm>
          <a:off x="4915781" y="4726309"/>
          <a:ext cx="1405289" cy="102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5289">
                  <a:extLst>
                    <a:ext uri="{9D8B030D-6E8A-4147-A177-3AD203B41FA5}">
                      <a16:colId xmlns:a16="http://schemas.microsoft.com/office/drawing/2014/main" val="2677213342"/>
                    </a:ext>
                  </a:extLst>
                </a:gridCol>
              </a:tblGrid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1047649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4675083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3996144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7914519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8237222"/>
                  </a:ext>
                </a:extLst>
              </a:tr>
            </a:tbl>
          </a:graphicData>
        </a:graphic>
      </p:graphicFrame>
      <p:graphicFrame>
        <p:nvGraphicFramePr>
          <p:cNvPr id="79" name="Table 33">
            <a:extLst>
              <a:ext uri="{FF2B5EF4-FFF2-40B4-BE49-F238E27FC236}">
                <a16:creationId xmlns:a16="http://schemas.microsoft.com/office/drawing/2014/main" id="{C0DB2BF8-1F31-4ABA-9CD8-C7A50F8089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733648"/>
              </p:ext>
            </p:extLst>
          </p:nvPr>
        </p:nvGraphicFramePr>
        <p:xfrm>
          <a:off x="4956427" y="6434605"/>
          <a:ext cx="1405289" cy="102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5289">
                  <a:extLst>
                    <a:ext uri="{9D8B030D-6E8A-4147-A177-3AD203B41FA5}">
                      <a16:colId xmlns:a16="http://schemas.microsoft.com/office/drawing/2014/main" val="2677213342"/>
                    </a:ext>
                  </a:extLst>
                </a:gridCol>
              </a:tblGrid>
              <a:tr h="204408">
                <a:tc>
                  <a:txBody>
                    <a:bodyPr/>
                    <a:lstStyle/>
                    <a:p>
                      <a:endParaRPr lang="en-PH" sz="60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1047649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4675083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3996144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7914519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8237222"/>
                  </a:ext>
                </a:extLst>
              </a:tr>
            </a:tbl>
          </a:graphicData>
        </a:graphic>
      </p:graphicFrame>
      <p:graphicFrame>
        <p:nvGraphicFramePr>
          <p:cNvPr id="80" name="Table 33">
            <a:extLst>
              <a:ext uri="{FF2B5EF4-FFF2-40B4-BE49-F238E27FC236}">
                <a16:creationId xmlns:a16="http://schemas.microsoft.com/office/drawing/2014/main" id="{130C7130-CF32-44B2-B6B7-941EFBF6A6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472663"/>
              </p:ext>
            </p:extLst>
          </p:nvPr>
        </p:nvGraphicFramePr>
        <p:xfrm>
          <a:off x="4945879" y="8220699"/>
          <a:ext cx="1405289" cy="102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5289">
                  <a:extLst>
                    <a:ext uri="{9D8B030D-6E8A-4147-A177-3AD203B41FA5}">
                      <a16:colId xmlns:a16="http://schemas.microsoft.com/office/drawing/2014/main" val="2677213342"/>
                    </a:ext>
                  </a:extLst>
                </a:gridCol>
              </a:tblGrid>
              <a:tr h="204408">
                <a:tc>
                  <a:txBody>
                    <a:bodyPr/>
                    <a:lstStyle/>
                    <a:p>
                      <a:endParaRPr lang="en-PH" sz="60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1047649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4675083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3996144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7914519"/>
                  </a:ext>
                </a:extLst>
              </a:tr>
              <a:tr h="204408">
                <a:tc>
                  <a:txBody>
                    <a:bodyPr/>
                    <a:lstStyle/>
                    <a:p>
                      <a:endParaRPr lang="en-PH" sz="600" dirty="0"/>
                    </a:p>
                  </a:txBody>
                  <a:tcPr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3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8237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3527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-24200"/>
            <a:ext cx="7315200" cy="10082600"/>
          </a:xfrm>
          <a:prstGeom prst="rect">
            <a:avLst/>
          </a:prstGeom>
          <a:solidFill>
            <a:srgbClr val="FF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-110181" y="6356903"/>
            <a:ext cx="7315200" cy="3701497"/>
          </a:xfrm>
          <a:prstGeom prst="rect">
            <a:avLst/>
          </a:prstGeom>
          <a:solidFill>
            <a:srgbClr val="007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47650" y="126400"/>
            <a:ext cx="6819900" cy="960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81000" y="330800"/>
            <a:ext cx="6591300" cy="9372600"/>
          </a:xfrm>
          <a:prstGeom prst="rect">
            <a:avLst/>
          </a:prstGeom>
          <a:noFill/>
          <a:ln w="3175">
            <a:solidFill>
              <a:srgbClr val="007D37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97009" y="462840"/>
            <a:ext cx="49592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7D37"/>
                </a:solidFill>
                <a:latin typeface="Raleway" panose="020B0503030101060003" pitchFamily="34" charset="0"/>
              </a:rPr>
              <a:t>THE ULTIMATE LIST OF</a:t>
            </a:r>
          </a:p>
        </p:txBody>
      </p:sp>
      <p:pic>
        <p:nvPicPr>
          <p:cNvPr id="24" name="Graphic 23" descr="Coins">
            <a:extLst>
              <a:ext uri="{FF2B5EF4-FFF2-40B4-BE49-F238E27FC236}">
                <a16:creationId xmlns:a16="http://schemas.microsoft.com/office/drawing/2014/main" id="{80C1C3AD-99A1-4B0B-B9C1-DF0BCD02E7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59770" y="3515933"/>
            <a:ext cx="801807" cy="801807"/>
          </a:xfrm>
          <a:prstGeom prst="rect">
            <a:avLst/>
          </a:prstGeom>
        </p:spPr>
      </p:pic>
      <p:pic>
        <p:nvPicPr>
          <p:cNvPr id="26" name="Graphic 25" descr="Money">
            <a:extLst>
              <a:ext uri="{FF2B5EF4-FFF2-40B4-BE49-F238E27FC236}">
                <a16:creationId xmlns:a16="http://schemas.microsoft.com/office/drawing/2014/main" id="{4496AF7B-37A3-47AD-8D09-1291F1ADF6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558614">
            <a:off x="5471567" y="8002460"/>
            <a:ext cx="808751" cy="808751"/>
          </a:xfrm>
          <a:prstGeom prst="rect">
            <a:avLst/>
          </a:prstGeom>
        </p:spPr>
      </p:pic>
      <p:pic>
        <p:nvPicPr>
          <p:cNvPr id="27" name="Graphic 26" descr="Dollar">
            <a:extLst>
              <a:ext uri="{FF2B5EF4-FFF2-40B4-BE49-F238E27FC236}">
                <a16:creationId xmlns:a16="http://schemas.microsoft.com/office/drawing/2014/main" id="{78D475CD-F60C-4D34-B688-4FD9A9CC75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924074">
            <a:off x="5778233" y="5491134"/>
            <a:ext cx="834809" cy="834809"/>
          </a:xfrm>
          <a:prstGeom prst="rect">
            <a:avLst/>
          </a:prstGeom>
        </p:spPr>
      </p:pic>
      <p:pic>
        <p:nvPicPr>
          <p:cNvPr id="3" name="Graphic 2" descr="Register">
            <a:extLst>
              <a:ext uri="{FF2B5EF4-FFF2-40B4-BE49-F238E27FC236}">
                <a16:creationId xmlns:a16="http://schemas.microsoft.com/office/drawing/2014/main" id="{9B6ED29D-E56B-4DA2-B922-4057D3BC422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075901" y="4580134"/>
            <a:ext cx="771034" cy="771034"/>
          </a:xfrm>
          <a:prstGeom prst="rect">
            <a:avLst/>
          </a:prstGeom>
        </p:spPr>
      </p:pic>
      <p:pic>
        <p:nvPicPr>
          <p:cNvPr id="28" name="Graphic 27" descr="Bank check">
            <a:extLst>
              <a:ext uri="{FF2B5EF4-FFF2-40B4-BE49-F238E27FC236}">
                <a16:creationId xmlns:a16="http://schemas.microsoft.com/office/drawing/2014/main" id="{E9E96330-D088-4D80-A3C3-5094F02946F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029523">
            <a:off x="5188599" y="2347003"/>
            <a:ext cx="820041" cy="820041"/>
          </a:xfrm>
          <a:prstGeom prst="rect">
            <a:avLst/>
          </a:prstGeom>
        </p:spPr>
      </p:pic>
      <p:pic>
        <p:nvPicPr>
          <p:cNvPr id="30" name="Graphic 29" descr="Credit card">
            <a:extLst>
              <a:ext uri="{FF2B5EF4-FFF2-40B4-BE49-F238E27FC236}">
                <a16:creationId xmlns:a16="http://schemas.microsoft.com/office/drawing/2014/main" id="{158D8655-01F8-4E85-9EA2-79BA7031264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050663">
            <a:off x="5925922" y="6749454"/>
            <a:ext cx="914400" cy="91440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E830B08B-2BBF-4180-A5FC-11C43E0B25FF}"/>
              </a:ext>
            </a:extLst>
          </p:cNvPr>
          <p:cNvSpPr txBox="1"/>
          <p:nvPr/>
        </p:nvSpPr>
        <p:spPr>
          <a:xfrm>
            <a:off x="4876801" y="1131758"/>
            <a:ext cx="2057400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7D37"/>
                </a:solidFill>
                <a:latin typeface="FabfeltScript Bold" panose="00000500000000000000" pitchFamily="2" charset="0"/>
              </a:rPr>
              <a:t>Financial Resolutions</a:t>
            </a:r>
          </a:p>
        </p:txBody>
      </p:sp>
      <p:sp>
        <p:nvSpPr>
          <p:cNvPr id="38" name="Scroll: Horizontal 37">
            <a:extLst>
              <a:ext uri="{FF2B5EF4-FFF2-40B4-BE49-F238E27FC236}">
                <a16:creationId xmlns:a16="http://schemas.microsoft.com/office/drawing/2014/main" id="{8D7D9489-4868-4586-B948-D37986D14619}"/>
              </a:ext>
            </a:extLst>
          </p:cNvPr>
          <p:cNvSpPr/>
          <p:nvPr/>
        </p:nvSpPr>
        <p:spPr>
          <a:xfrm rot="5400000">
            <a:off x="-1202259" y="2800852"/>
            <a:ext cx="8315216" cy="5003452"/>
          </a:xfrm>
          <a:prstGeom prst="horizontalScroll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7D3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DE6A6C0E-59DD-4D27-B4E4-D58D86ADE4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762852"/>
              </p:ext>
            </p:extLst>
          </p:nvPr>
        </p:nvGraphicFramePr>
        <p:xfrm>
          <a:off x="1278944" y="2056153"/>
          <a:ext cx="3421623" cy="725833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42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3889"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7868" marR="87868" marT="43934" marB="43934">
                    <a:lnL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3889"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7868" marR="87868" marT="43934" marB="43934">
                    <a:lnL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3889"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7868" marR="87868" marT="43934" marB="43934">
                    <a:lnL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3889"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7868" marR="87868" marT="43934" marB="43934">
                    <a:lnL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5699265"/>
                  </a:ext>
                </a:extLst>
              </a:tr>
              <a:tr h="483889"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7868" marR="87868" marT="43934" marB="43934">
                    <a:lnL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9061589"/>
                  </a:ext>
                </a:extLst>
              </a:tr>
              <a:tr h="483889"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7868" marR="87868" marT="43934" marB="43934">
                    <a:lnL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8341257"/>
                  </a:ext>
                </a:extLst>
              </a:tr>
              <a:tr h="483889"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7868" marR="87868" marT="43934" marB="43934">
                    <a:lnL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7677470"/>
                  </a:ext>
                </a:extLst>
              </a:tr>
              <a:tr h="483889"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7868" marR="87868" marT="43934" marB="43934">
                    <a:lnL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844496"/>
                  </a:ext>
                </a:extLst>
              </a:tr>
              <a:tr h="483889"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7868" marR="87868" marT="43934" marB="43934">
                    <a:lnL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4448878"/>
                  </a:ext>
                </a:extLst>
              </a:tr>
              <a:tr h="483889"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7868" marR="87868" marT="43934" marB="43934">
                    <a:lnL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064780"/>
                  </a:ext>
                </a:extLst>
              </a:tr>
              <a:tr h="483889"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7868" marR="87868" marT="43934" marB="43934">
                    <a:lnL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144490"/>
                  </a:ext>
                </a:extLst>
              </a:tr>
              <a:tr h="483889"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7868" marR="87868" marT="43934" marB="43934">
                    <a:lnL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254874"/>
                  </a:ext>
                </a:extLst>
              </a:tr>
              <a:tr h="483889"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7868" marR="87868" marT="43934" marB="43934">
                    <a:lnL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7457053"/>
                  </a:ext>
                </a:extLst>
              </a:tr>
              <a:tr h="483889"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7868" marR="87868" marT="43934" marB="43934">
                    <a:lnL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3614619"/>
                  </a:ext>
                </a:extLst>
              </a:tr>
              <a:tr h="483889"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7868" marR="87868" marT="43934" marB="43934">
                    <a:lnL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D37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56937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4419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24200"/>
            <a:ext cx="7315200" cy="10082600"/>
          </a:xfrm>
          <a:prstGeom prst="rect">
            <a:avLst/>
          </a:prstGeom>
          <a:solidFill>
            <a:srgbClr val="007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356903"/>
            <a:ext cx="7315200" cy="3701497"/>
          </a:xfrm>
          <a:prstGeom prst="rect">
            <a:avLst/>
          </a:prstGeom>
          <a:solidFill>
            <a:srgbClr val="FF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66700" y="228600"/>
            <a:ext cx="6819900" cy="960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3C7E8BF-43BE-4DB5-8DBC-E7AB1290A90B}"/>
              </a:ext>
            </a:extLst>
          </p:cNvPr>
          <p:cNvSpPr/>
          <p:nvPr/>
        </p:nvSpPr>
        <p:spPr>
          <a:xfrm>
            <a:off x="2647895" y="133689"/>
            <a:ext cx="4419600" cy="96012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1000" y="330800"/>
            <a:ext cx="6591300" cy="9372600"/>
          </a:xfrm>
          <a:prstGeom prst="rect">
            <a:avLst/>
          </a:prstGeom>
          <a:noFill/>
          <a:ln w="3175">
            <a:solidFill>
              <a:srgbClr val="007D37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352022" y="1507017"/>
            <a:ext cx="3430363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b="1" spc="200" dirty="0">
                <a:latin typeface="Raleway" pitchFamily="34" charset="0"/>
              </a:rPr>
              <a:t>Live below your means</a:t>
            </a:r>
          </a:p>
          <a:p>
            <a:pPr marL="342900" indent="-342900">
              <a:buFont typeface="+mj-lt"/>
              <a:buAutoNum type="arabicPeriod"/>
            </a:pPr>
            <a:endParaRPr lang="en-US" sz="1400" b="1" spc="200" dirty="0">
              <a:latin typeface="Raleway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spc="200" dirty="0">
                <a:latin typeface="Raleway" pitchFamily="34" charset="0"/>
              </a:rPr>
              <a:t>Save at least 10% of all you earn</a:t>
            </a:r>
          </a:p>
          <a:p>
            <a:pPr marL="342900" indent="-342900">
              <a:buFont typeface="+mj-lt"/>
              <a:buAutoNum type="arabicPeriod"/>
            </a:pPr>
            <a:endParaRPr lang="en-US" sz="1400" b="1" spc="200" dirty="0">
              <a:latin typeface="Raleway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spc="200" dirty="0">
                <a:latin typeface="Raleway" pitchFamily="34" charset="0"/>
              </a:rPr>
              <a:t>Track your spending</a:t>
            </a:r>
          </a:p>
          <a:p>
            <a:pPr marL="342900" indent="-342900">
              <a:buFont typeface="+mj-lt"/>
              <a:buAutoNum type="arabicPeriod"/>
            </a:pPr>
            <a:endParaRPr lang="en-US" sz="1400" b="1" spc="200" dirty="0">
              <a:latin typeface="Raleway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spc="200" dirty="0">
                <a:latin typeface="Raleway" pitchFamily="34" charset="0"/>
              </a:rPr>
              <a:t>Create and follow a budget</a:t>
            </a:r>
          </a:p>
          <a:p>
            <a:pPr marL="342900" indent="-342900">
              <a:buFont typeface="+mj-lt"/>
              <a:buAutoNum type="arabicPeriod"/>
            </a:pPr>
            <a:endParaRPr lang="en-US" sz="1400" b="1" spc="200" dirty="0">
              <a:latin typeface="Raleway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spc="200" dirty="0">
                <a:latin typeface="Raleway" pitchFamily="34" charset="0"/>
              </a:rPr>
              <a:t>Buy the home you can afford</a:t>
            </a:r>
          </a:p>
          <a:p>
            <a:pPr marL="342900" indent="-342900">
              <a:buFont typeface="+mj-lt"/>
              <a:buAutoNum type="arabicPeriod"/>
            </a:pPr>
            <a:endParaRPr lang="en-US" sz="1400" b="1" spc="200" dirty="0">
              <a:latin typeface="Raleway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spc="200" dirty="0">
                <a:latin typeface="Raleway" pitchFamily="34" charset="0"/>
              </a:rPr>
              <a:t>Pay down high-interest debt</a:t>
            </a:r>
          </a:p>
          <a:p>
            <a:pPr marL="342900" indent="-342900">
              <a:buFont typeface="+mj-lt"/>
              <a:buAutoNum type="arabicPeriod"/>
            </a:pPr>
            <a:endParaRPr lang="en-US" sz="1400" b="1" spc="200" dirty="0">
              <a:latin typeface="Raleway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spc="200" dirty="0">
                <a:latin typeface="Raleway" pitchFamily="34" charset="0"/>
              </a:rPr>
              <a:t>Set long and short-term goals</a:t>
            </a:r>
          </a:p>
          <a:p>
            <a:pPr marL="342900" indent="-342900">
              <a:buFont typeface="+mj-lt"/>
              <a:buAutoNum type="arabicPeriod"/>
            </a:pPr>
            <a:endParaRPr lang="en-US" sz="1400" b="1" spc="200" dirty="0">
              <a:latin typeface="Raleway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spc="200" dirty="0">
                <a:latin typeface="Raleway" pitchFamily="34" charset="0"/>
              </a:rPr>
              <a:t>Build financial intimacy with your partner</a:t>
            </a:r>
          </a:p>
          <a:p>
            <a:pPr marL="342900" indent="-342900">
              <a:buFont typeface="+mj-lt"/>
              <a:buAutoNum type="arabicPeriod"/>
            </a:pPr>
            <a:endParaRPr lang="en-US" sz="1400" b="1" spc="200" dirty="0">
              <a:latin typeface="Raleway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spc="200" dirty="0">
                <a:latin typeface="Raleway" pitchFamily="34" charset="0"/>
              </a:rPr>
              <a:t>Invest in ETFs</a:t>
            </a:r>
          </a:p>
          <a:p>
            <a:pPr marL="342900" indent="-342900">
              <a:buFont typeface="+mj-lt"/>
              <a:buAutoNum type="arabicPeriod"/>
            </a:pPr>
            <a:endParaRPr lang="en-US" sz="1400" b="1" spc="200" dirty="0">
              <a:latin typeface="Raleway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spc="200" dirty="0">
                <a:latin typeface="Raleway" pitchFamily="34" charset="0"/>
              </a:rPr>
              <a:t>Maximize your employer retirement plan</a:t>
            </a:r>
          </a:p>
          <a:p>
            <a:pPr marL="342900" indent="-342900">
              <a:buFont typeface="+mj-lt"/>
              <a:buAutoNum type="arabicPeriod"/>
            </a:pPr>
            <a:endParaRPr lang="en-US" sz="1400" b="1" spc="200" dirty="0">
              <a:latin typeface="Raleway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spc="200" dirty="0">
                <a:latin typeface="Raleway" pitchFamily="34" charset="0"/>
              </a:rPr>
              <a:t>Protect your loved ones with life insurance</a:t>
            </a:r>
          </a:p>
          <a:p>
            <a:pPr marL="342900" indent="-342900">
              <a:buFont typeface="+mj-lt"/>
              <a:buAutoNum type="arabicPeriod"/>
            </a:pPr>
            <a:endParaRPr lang="en-US" sz="1400" b="1" spc="200" dirty="0">
              <a:latin typeface="Raleway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spc="200" dirty="0">
                <a:latin typeface="Raleway" pitchFamily="34" charset="0"/>
              </a:rPr>
              <a:t>Have a will and family emergency plan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666A5E3-3B4A-4866-A3D6-C31D1E719175}"/>
              </a:ext>
            </a:extLst>
          </p:cNvPr>
          <p:cNvGrpSpPr/>
          <p:nvPr/>
        </p:nvGrpSpPr>
        <p:grpSpPr>
          <a:xfrm rot="16200000">
            <a:off x="-730850" y="5858983"/>
            <a:ext cx="4490596" cy="1459430"/>
            <a:chOff x="293536" y="261287"/>
            <a:chExt cx="4490596" cy="145943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1640DC3-9601-4786-878F-9A6736E12261}"/>
                </a:ext>
              </a:extLst>
            </p:cNvPr>
            <p:cNvSpPr/>
            <p:nvPr/>
          </p:nvSpPr>
          <p:spPr>
            <a:xfrm>
              <a:off x="878619" y="578781"/>
              <a:ext cx="228600" cy="2286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8E2F52E-5455-40EF-852D-63D753D0DB35}"/>
                </a:ext>
              </a:extLst>
            </p:cNvPr>
            <p:cNvSpPr/>
            <p:nvPr/>
          </p:nvSpPr>
          <p:spPr>
            <a:xfrm>
              <a:off x="1348213" y="345746"/>
              <a:ext cx="416624" cy="416624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FF293C2-0D0B-4259-B277-6D4490402602}"/>
                </a:ext>
              </a:extLst>
            </p:cNvPr>
            <p:cNvSpPr/>
            <p:nvPr/>
          </p:nvSpPr>
          <p:spPr>
            <a:xfrm>
              <a:off x="685800" y="1395436"/>
              <a:ext cx="325281" cy="325281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5CC6911-9630-4F31-8BE9-8ECA383192B5}"/>
                </a:ext>
              </a:extLst>
            </p:cNvPr>
            <p:cNvSpPr/>
            <p:nvPr/>
          </p:nvSpPr>
          <p:spPr>
            <a:xfrm>
              <a:off x="1474805" y="1113349"/>
              <a:ext cx="416624" cy="416624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E46B552-A581-49C4-91A7-D439C2B73FC3}"/>
                </a:ext>
              </a:extLst>
            </p:cNvPr>
            <p:cNvSpPr/>
            <p:nvPr/>
          </p:nvSpPr>
          <p:spPr>
            <a:xfrm>
              <a:off x="2324704" y="625305"/>
              <a:ext cx="272600" cy="272600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C10F22E-E66D-44B7-AC26-BC3C308C55B7}"/>
                </a:ext>
              </a:extLst>
            </p:cNvPr>
            <p:cNvSpPr/>
            <p:nvPr/>
          </p:nvSpPr>
          <p:spPr>
            <a:xfrm>
              <a:off x="3051470" y="275958"/>
              <a:ext cx="272600" cy="2726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3C68F06-EA3C-44EE-B4D4-49BAD3B54D53}"/>
                </a:ext>
              </a:extLst>
            </p:cNvPr>
            <p:cNvSpPr/>
            <p:nvPr/>
          </p:nvSpPr>
          <p:spPr>
            <a:xfrm>
              <a:off x="2461004" y="1183381"/>
              <a:ext cx="283116" cy="283116"/>
            </a:xfrm>
            <a:prstGeom prst="ellipse">
              <a:avLst/>
            </a:prstGeom>
            <a:solidFill>
              <a:srgbClr val="007D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1F6BEF2-DAFD-4553-8F00-FCF311B23D08}"/>
                </a:ext>
              </a:extLst>
            </p:cNvPr>
            <p:cNvSpPr/>
            <p:nvPr/>
          </p:nvSpPr>
          <p:spPr>
            <a:xfrm>
              <a:off x="3227906" y="688702"/>
              <a:ext cx="415794" cy="415794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DA71942-306A-4AF3-B86A-AECB6FE13B96}"/>
                </a:ext>
              </a:extLst>
            </p:cNvPr>
            <p:cNvSpPr/>
            <p:nvPr/>
          </p:nvSpPr>
          <p:spPr>
            <a:xfrm>
              <a:off x="4293874" y="343358"/>
              <a:ext cx="490258" cy="490258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6EBC023-3A66-45BF-BC48-BF3D2A6A3561}"/>
                </a:ext>
              </a:extLst>
            </p:cNvPr>
            <p:cNvSpPr/>
            <p:nvPr/>
          </p:nvSpPr>
          <p:spPr>
            <a:xfrm>
              <a:off x="3887037" y="983073"/>
              <a:ext cx="341992" cy="341992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714B5CFE-723B-48CA-972A-827F2576D68A}"/>
                </a:ext>
              </a:extLst>
            </p:cNvPr>
            <p:cNvSpPr/>
            <p:nvPr/>
          </p:nvSpPr>
          <p:spPr>
            <a:xfrm>
              <a:off x="3828429" y="309221"/>
              <a:ext cx="272600" cy="2726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E210222-B137-4934-948D-F50D310E4B01}"/>
                </a:ext>
              </a:extLst>
            </p:cNvPr>
            <p:cNvSpPr/>
            <p:nvPr/>
          </p:nvSpPr>
          <p:spPr>
            <a:xfrm>
              <a:off x="405179" y="910781"/>
              <a:ext cx="272600" cy="272600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0E5C111-2889-41CC-885A-E5986CA384E5}"/>
                </a:ext>
              </a:extLst>
            </p:cNvPr>
            <p:cNvSpPr/>
            <p:nvPr/>
          </p:nvSpPr>
          <p:spPr>
            <a:xfrm>
              <a:off x="2885853" y="1441555"/>
              <a:ext cx="272600" cy="272600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9655970-1717-4DC7-85AD-E0FA058FD915}"/>
                </a:ext>
              </a:extLst>
            </p:cNvPr>
            <p:cNvSpPr/>
            <p:nvPr/>
          </p:nvSpPr>
          <p:spPr>
            <a:xfrm>
              <a:off x="293536" y="261287"/>
              <a:ext cx="392238" cy="392238"/>
            </a:xfrm>
            <a:prstGeom prst="ellipse">
              <a:avLst/>
            </a:prstGeom>
            <a:solidFill>
              <a:srgbClr val="FF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dirty="0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1D9FFC53-E72B-4DCF-9B6E-24741925DA1E}"/>
              </a:ext>
            </a:extLst>
          </p:cNvPr>
          <p:cNvSpPr txBox="1"/>
          <p:nvPr/>
        </p:nvSpPr>
        <p:spPr>
          <a:xfrm>
            <a:off x="558053" y="1316208"/>
            <a:ext cx="2566147" cy="1815882"/>
          </a:xfrm>
          <a:prstGeom prst="rect">
            <a:avLst/>
          </a:prstGeom>
          <a:solidFill>
            <a:srgbClr val="FFF200"/>
          </a:solidFill>
        </p:spPr>
        <p:txBody>
          <a:bodyPr wrap="square" rtlCol="0">
            <a:spAutoFit/>
          </a:bodyPr>
          <a:lstStyle/>
          <a:p>
            <a:pPr lvl="1"/>
            <a:r>
              <a:rPr lang="en-US" sz="2800" b="1" dirty="0">
                <a:solidFill>
                  <a:srgbClr val="007D37"/>
                </a:solidFill>
                <a:latin typeface="Raleway" panose="020B0503030101060003" pitchFamily="34" charset="0"/>
              </a:rPr>
              <a:t>TOP 12 PERSONAL FINANCE RULES </a:t>
            </a:r>
          </a:p>
        </p:txBody>
      </p:sp>
      <p:pic>
        <p:nvPicPr>
          <p:cNvPr id="31" name="Graphic 30" descr="Paperclip">
            <a:extLst>
              <a:ext uri="{FF2B5EF4-FFF2-40B4-BE49-F238E27FC236}">
                <a16:creationId xmlns:a16="http://schemas.microsoft.com/office/drawing/2014/main" id="{6E66F8DF-D537-4B37-85E2-AE31D4CDE0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123381">
            <a:off x="2689072" y="1019304"/>
            <a:ext cx="745795" cy="74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354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24200"/>
            <a:ext cx="7315200" cy="10082600"/>
          </a:xfrm>
          <a:prstGeom prst="rect">
            <a:avLst/>
          </a:prstGeom>
          <a:solidFill>
            <a:srgbClr val="FF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6356903"/>
            <a:ext cx="7315200" cy="3701497"/>
          </a:xfrm>
          <a:prstGeom prst="rect">
            <a:avLst/>
          </a:prstGeom>
          <a:solidFill>
            <a:srgbClr val="007D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66700" y="228600"/>
            <a:ext cx="6819900" cy="960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81000" y="330800"/>
            <a:ext cx="6591300" cy="9372600"/>
          </a:xfrm>
          <a:prstGeom prst="rect">
            <a:avLst/>
          </a:prstGeom>
          <a:noFill/>
          <a:ln w="3175">
            <a:solidFill>
              <a:srgbClr val="007D37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4619" y="1842267"/>
            <a:ext cx="5638800" cy="707886"/>
          </a:xfrm>
          <a:prstGeom prst="rect">
            <a:avLst/>
          </a:prstGeom>
          <a:solidFill>
            <a:srgbClr val="FFF2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7D37"/>
                </a:solidFill>
                <a:latin typeface="Raleway" panose="020B0503030101060003" pitchFamily="34" charset="0"/>
              </a:rPr>
              <a:t>Saving Tips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7700" y="2894545"/>
            <a:ext cx="5018868" cy="7300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600" b="1" dirty="0">
                <a:latin typeface="Raleway" panose="020B0503030101060003" pitchFamily="34" charset="0"/>
              </a:rPr>
              <a:t>An emergency fund is a must.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600" b="1" dirty="0">
                <a:latin typeface="Raleway" panose="020B0503030101060003" pitchFamily="34" charset="0"/>
              </a:rPr>
              <a:t>Establish your budget. The best way to jumpstart establishing a budget is to realize your spending habits.</a:t>
            </a:r>
            <a:r>
              <a:rPr lang="en-US" sz="1600" dirty="0">
                <a:latin typeface="Raleway" panose="020B0503030101060003" pitchFamily="34" charset="0"/>
              </a:rPr>
              <a:t> 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600" b="1" dirty="0">
                <a:latin typeface="Raleway" panose="020B0503030101060003" pitchFamily="34" charset="0"/>
              </a:rPr>
              <a:t>Budget with cash and envelopes.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600" b="1" dirty="0">
                <a:latin typeface="Raleway" panose="020B0503030101060003" pitchFamily="34" charset="0"/>
              </a:rPr>
              <a:t>Don't just save money, save for your future.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600" b="1" dirty="0">
                <a:latin typeface="Raleway" panose="020B0503030101060003" pitchFamily="34" charset="0"/>
              </a:rPr>
              <a:t>Start saving for your retirement as early as possible.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PH" sz="1600" b="1" dirty="0">
                <a:latin typeface="Raleway" panose="020B0503030101060003" pitchFamily="34" charset="0"/>
              </a:rPr>
              <a:t>Make a savings plan.</a:t>
            </a:r>
            <a:r>
              <a:rPr lang="en-PH" sz="1600" dirty="0">
                <a:latin typeface="Raleway" panose="020B0503030101060003" pitchFamily="34" charset="0"/>
              </a:rPr>
              <a:t> 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1600" b="1" dirty="0">
                <a:latin typeface="Raleway" panose="020B0503030101060003" pitchFamily="34" charset="0"/>
              </a:rPr>
              <a:t>Place a reminder on your card.</a:t>
            </a:r>
            <a:r>
              <a:rPr lang="en-US" sz="1600" dirty="0">
                <a:latin typeface="Raleway" panose="020B0503030101060003" pitchFamily="34" charset="0"/>
              </a:rPr>
              <a:t> 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PH" sz="1600" b="1" dirty="0">
                <a:latin typeface="Raleway" panose="020B0503030101060003" pitchFamily="34" charset="0"/>
              </a:rPr>
              <a:t>Unsubscribe to unnecessary things. ‘Needs’ to be placed first.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r>
              <a:rPr lang="en-PH" sz="1600" b="1" dirty="0">
                <a:latin typeface="Raleway" panose="020B0503030101060003" pitchFamily="34" charset="0"/>
              </a:rPr>
              <a:t>Get free debt counseling.</a:t>
            </a:r>
            <a:r>
              <a:rPr lang="en-PH" sz="1600" dirty="0">
                <a:latin typeface="Raleway" panose="020B0503030101060003" pitchFamily="34" charset="0"/>
              </a:rPr>
              <a:t> </a:t>
            </a: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endParaRPr lang="en-PH" sz="1600" b="1" dirty="0">
              <a:latin typeface="Raleway" panose="020B0503030101060003" pitchFamily="34" charset="0"/>
            </a:endParaRPr>
          </a:p>
          <a:p>
            <a:pPr marL="285750" indent="-285750">
              <a:lnSpc>
                <a:spcPct val="200000"/>
              </a:lnSpc>
              <a:buFont typeface="Arial" pitchFamily="34" charset="0"/>
              <a:buChar char="•"/>
            </a:pPr>
            <a:endParaRPr lang="en-US" sz="1200" b="1" dirty="0">
              <a:solidFill>
                <a:srgbClr val="007D37"/>
              </a:solidFill>
              <a:latin typeface="Raleway" panose="020B0503030101060003" pitchFamily="34" charset="0"/>
            </a:endParaRPr>
          </a:p>
        </p:txBody>
      </p:sp>
      <p:pic>
        <p:nvPicPr>
          <p:cNvPr id="20" name="Graphic 19" descr="Coins">
            <a:extLst>
              <a:ext uri="{FF2B5EF4-FFF2-40B4-BE49-F238E27FC236}">
                <a16:creationId xmlns:a16="http://schemas.microsoft.com/office/drawing/2014/main" id="{6F68B78F-3EA6-4FB6-BCA1-EB308F4C98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43826" y="4499275"/>
            <a:ext cx="914400" cy="914400"/>
          </a:xfrm>
          <a:prstGeom prst="rect">
            <a:avLst/>
          </a:prstGeom>
        </p:spPr>
      </p:pic>
      <p:pic>
        <p:nvPicPr>
          <p:cNvPr id="23" name="Graphic 22" descr="Credit card">
            <a:extLst>
              <a:ext uri="{FF2B5EF4-FFF2-40B4-BE49-F238E27FC236}">
                <a16:creationId xmlns:a16="http://schemas.microsoft.com/office/drawing/2014/main" id="{7857FFF6-8D89-4E18-B328-118C8B98CC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72353" y="6750963"/>
            <a:ext cx="914400" cy="914400"/>
          </a:xfrm>
          <a:prstGeom prst="rect">
            <a:avLst/>
          </a:prstGeom>
        </p:spPr>
      </p:pic>
      <p:pic>
        <p:nvPicPr>
          <p:cNvPr id="25" name="Graphic 24" descr="Money">
            <a:extLst>
              <a:ext uri="{FF2B5EF4-FFF2-40B4-BE49-F238E27FC236}">
                <a16:creationId xmlns:a16="http://schemas.microsoft.com/office/drawing/2014/main" id="{885F2A66-12CE-46E7-99E2-7D3EE9D566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0558614">
            <a:off x="5782140" y="7988432"/>
            <a:ext cx="914400" cy="914400"/>
          </a:xfrm>
          <a:prstGeom prst="rect">
            <a:avLst/>
          </a:prstGeom>
        </p:spPr>
      </p:pic>
      <p:pic>
        <p:nvPicPr>
          <p:cNvPr id="27" name="Graphic 26" descr="Piggy Bank">
            <a:extLst>
              <a:ext uri="{FF2B5EF4-FFF2-40B4-BE49-F238E27FC236}">
                <a16:creationId xmlns:a16="http://schemas.microsoft.com/office/drawing/2014/main" id="{76124397-C610-438C-A70E-04DCB50FA70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560130">
            <a:off x="5695552" y="3318172"/>
            <a:ext cx="1106044" cy="1106044"/>
          </a:xfrm>
          <a:prstGeom prst="rect">
            <a:avLst/>
          </a:prstGeom>
        </p:spPr>
      </p:pic>
      <p:pic>
        <p:nvPicPr>
          <p:cNvPr id="29" name="Graphic 28" descr="Dollar">
            <a:extLst>
              <a:ext uri="{FF2B5EF4-FFF2-40B4-BE49-F238E27FC236}">
                <a16:creationId xmlns:a16="http://schemas.microsoft.com/office/drawing/2014/main" id="{57D7DBF3-091B-46A4-B048-7CB075FA914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20336324">
            <a:off x="5478204" y="5181395"/>
            <a:ext cx="1188252" cy="1188252"/>
          </a:xfrm>
          <a:prstGeom prst="rect">
            <a:avLst/>
          </a:prstGeom>
        </p:spPr>
      </p:pic>
      <p:pic>
        <p:nvPicPr>
          <p:cNvPr id="31" name="Graphic 30" descr="Wallet">
            <a:extLst>
              <a:ext uri="{FF2B5EF4-FFF2-40B4-BE49-F238E27FC236}">
                <a16:creationId xmlns:a16="http://schemas.microsoft.com/office/drawing/2014/main" id="{BBDB601C-00B9-4044-B32F-BD821B122E3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862234" y="6562272"/>
            <a:ext cx="914400" cy="91440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D91BC250-10A0-48A5-9D75-7FB5418A623B}"/>
              </a:ext>
            </a:extLst>
          </p:cNvPr>
          <p:cNvSpPr txBox="1"/>
          <p:nvPr/>
        </p:nvSpPr>
        <p:spPr>
          <a:xfrm>
            <a:off x="-102220" y="518828"/>
            <a:ext cx="47434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rgbClr val="007D37"/>
                </a:solidFill>
                <a:latin typeface="FabfeltScript Bold" panose="00000500000000000000" pitchFamily="2" charset="0"/>
              </a:rPr>
              <a:t>Money</a:t>
            </a:r>
          </a:p>
        </p:txBody>
      </p:sp>
    </p:spTree>
    <p:extLst>
      <p:ext uri="{BB962C8B-B14F-4D97-AF65-F5344CB8AC3E}">
        <p14:creationId xmlns:p14="http://schemas.microsoft.com/office/powerpoint/2010/main" val="2093119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186</Words>
  <Application>Microsoft Office PowerPoint</Application>
  <PresentationFormat>Custom</PresentationFormat>
  <Paragraphs>61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FabfeltScript Bold</vt:lpstr>
      <vt:lpstr>Raleway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MRivas</dc:creator>
  <cp:lastModifiedBy>Melody Spier</cp:lastModifiedBy>
  <cp:revision>53</cp:revision>
  <dcterms:created xsi:type="dcterms:W3CDTF">2020-02-05T06:01:45Z</dcterms:created>
  <dcterms:modified xsi:type="dcterms:W3CDTF">2020-02-27T18:00:49Z</dcterms:modified>
</cp:coreProperties>
</file>