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9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73152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3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D37"/>
    <a:srgbClr val="70757B"/>
    <a:srgbClr val="EBF1DE"/>
    <a:srgbClr val="FFF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486" y="120"/>
      </p:cViewPr>
      <p:guideLst>
        <p:guide orient="horz" pos="3168"/>
        <p:guide pos="23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35F99-25AB-4E4A-9C18-55F87EDB2E37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82813" y="685800"/>
            <a:ext cx="24923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7FE4A-AAAF-4875-B1AA-A873AA03C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520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7FE4A-AAAF-4875-B1AA-A873AA03C79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87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3124625"/>
            <a:ext cx="621792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5699760"/>
            <a:ext cx="512064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467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0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08500" y="591397"/>
            <a:ext cx="1398270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1151" y="591397"/>
            <a:ext cx="4075430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199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26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6463454"/>
            <a:ext cx="621792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4263180"/>
            <a:ext cx="621792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94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1151" y="3441277"/>
            <a:ext cx="2736850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69920" y="3441277"/>
            <a:ext cx="2736851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032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402802"/>
            <a:ext cx="658368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2251499"/>
            <a:ext cx="3232151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" y="3189817"/>
            <a:ext cx="3232151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021" y="2251499"/>
            <a:ext cx="323342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6021" y="3189817"/>
            <a:ext cx="323342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299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89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17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400473"/>
            <a:ext cx="2406650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040" y="400474"/>
            <a:ext cx="4089400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0" y="2104814"/>
            <a:ext cx="2406650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731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831" y="7040880"/>
            <a:ext cx="438912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33831" y="898737"/>
            <a:ext cx="438912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3831" y="7872096"/>
            <a:ext cx="438912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617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60" y="402802"/>
            <a:ext cx="65836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2346962"/>
            <a:ext cx="658368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760" y="9322648"/>
            <a:ext cx="1706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9360" y="9322648"/>
            <a:ext cx="23164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42560" y="9322648"/>
            <a:ext cx="1706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07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F865058E-D1A9-4183-A0EE-79736F2983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15200" cy="8940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296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7315200" cy="5029200"/>
          </a:xfrm>
          <a:prstGeom prst="rect">
            <a:avLst/>
          </a:prstGeom>
          <a:solidFill>
            <a:srgbClr val="FF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4724400"/>
            <a:ext cx="7315200" cy="5334000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2400"/>
            <a:ext cx="7010400" cy="9753600"/>
          </a:xfrm>
          <a:prstGeom prst="rect">
            <a:avLst/>
          </a:prstGeom>
          <a:solidFill>
            <a:schemeClr val="bg1"/>
          </a:solidFill>
          <a:ln w="12700"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524000" y="890319"/>
            <a:ext cx="4191000" cy="538610"/>
          </a:xfrm>
          <a:prstGeom prst="roundRect">
            <a:avLst/>
          </a:prstGeom>
          <a:solidFill>
            <a:srgbClr val="FF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228600"/>
            <a:ext cx="6858000" cy="1200329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spc="200" dirty="0">
                <a:solidFill>
                  <a:srgbClr val="007D37"/>
                </a:solidFill>
                <a:latin typeface="Metropolis Extra Bold" pitchFamily="50" charset="0"/>
              </a:rPr>
              <a:t>26 WEEK BI-WEEKLY </a:t>
            </a:r>
            <a:r>
              <a:rPr lang="en-US" sz="3200" spc="200" dirty="0">
                <a:solidFill>
                  <a:srgbClr val="007D37"/>
                </a:solidFill>
                <a:latin typeface="Metropolis" pitchFamily="50" charset="0"/>
              </a:rPr>
              <a:t>Money Challenge</a:t>
            </a:r>
            <a:endParaRPr lang="en-US" sz="4000" spc="200" dirty="0">
              <a:solidFill>
                <a:srgbClr val="007D37"/>
              </a:solidFill>
              <a:latin typeface="Metropolis" pitchFamily="50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934439"/>
              </p:ext>
            </p:extLst>
          </p:nvPr>
        </p:nvGraphicFramePr>
        <p:xfrm>
          <a:off x="381000" y="1600200"/>
          <a:ext cx="6553200" cy="807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latin typeface="Raleway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800" dirty="0">
                          <a:latin typeface="Raleway" pitchFamily="34" charset="0"/>
                        </a:rPr>
                        <a:t>WEEK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latin typeface="Raleway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800" dirty="0">
                          <a:latin typeface="Raleway" pitchFamily="34" charset="0"/>
                        </a:rPr>
                        <a:t>DEPOSIT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latin typeface="Raleway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800" dirty="0">
                          <a:latin typeface="Raleway" pitchFamily="34" charset="0"/>
                        </a:rPr>
                        <a:t>BALANCE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1 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2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3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4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5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6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7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8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9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10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11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12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13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14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15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16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17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18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19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20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21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22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23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24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25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3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26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  <p:pic>
        <p:nvPicPr>
          <p:cNvPr id="13" name="Graphic 12" descr="Checklist RTL">
            <a:extLst>
              <a:ext uri="{FF2B5EF4-FFF2-40B4-BE49-F238E27FC236}">
                <a16:creationId xmlns:a16="http://schemas.microsoft.com/office/drawing/2014/main" id="{B4C48065-2905-4195-8843-D1638795FE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565904">
            <a:off x="5831680" y="850337"/>
            <a:ext cx="690510" cy="690510"/>
          </a:xfrm>
          <a:prstGeom prst="rect">
            <a:avLst/>
          </a:prstGeom>
        </p:spPr>
      </p:pic>
      <p:pic>
        <p:nvPicPr>
          <p:cNvPr id="15" name="Graphic 14" descr="Thumbs up sign">
            <a:extLst>
              <a:ext uri="{FF2B5EF4-FFF2-40B4-BE49-F238E27FC236}">
                <a16:creationId xmlns:a16="http://schemas.microsoft.com/office/drawing/2014/main" id="{A9658999-F05F-4CC5-A366-F3171C5993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1141414">
            <a:off x="677092" y="811381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551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0" y="0"/>
            <a:ext cx="7315200" cy="5029200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4724400"/>
            <a:ext cx="7315200" cy="5334000"/>
          </a:xfrm>
          <a:prstGeom prst="rect">
            <a:avLst/>
          </a:prstGeom>
          <a:solidFill>
            <a:srgbClr val="FF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52400" y="99646"/>
            <a:ext cx="7010400" cy="9753600"/>
          </a:xfrm>
          <a:prstGeom prst="rect">
            <a:avLst/>
          </a:prstGeom>
          <a:solidFill>
            <a:schemeClr val="bg1"/>
          </a:solidFill>
          <a:ln w="12700"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ounded Rectangle 44"/>
          <p:cNvSpPr/>
          <p:nvPr/>
        </p:nvSpPr>
        <p:spPr>
          <a:xfrm>
            <a:off x="304800" y="8172271"/>
            <a:ext cx="3200400" cy="116187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D3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02825" y="1585315"/>
            <a:ext cx="2766210" cy="923330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pc="200" dirty="0">
                <a:solidFill>
                  <a:srgbClr val="007D37"/>
                </a:solidFill>
                <a:latin typeface="Montaseli Script" pitchFamily="50" charset="0"/>
              </a:rPr>
              <a:t>Rules: Plan so you don’t spend any money next week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95800" y="1752600"/>
            <a:ext cx="2590800" cy="584775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spc="200" dirty="0">
                <a:solidFill>
                  <a:srgbClr val="007D37"/>
                </a:solidFill>
                <a:latin typeface="Montaseli Script" pitchFamily="50" charset="0"/>
              </a:rPr>
              <a:t>Goal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3657600" y="1428929"/>
            <a:ext cx="0" cy="7943671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050473" y="32766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50273" y="35814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050473" y="35814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50273" y="38862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050473" y="38862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0273" y="41910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050473" y="41910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50273" y="44958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050473" y="44958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0273" y="48006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050473" y="48006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50273" y="51054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050473" y="51054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0273" y="54102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050473" y="54102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50273" y="57150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050473" y="57150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50273" y="60198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050473" y="60198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50273" y="63246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050473" y="63246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50273" y="66294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050473" y="66294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50273" y="69342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050473" y="69342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50273" y="72390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050473" y="72390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50273" y="75438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050473" y="75438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50273" y="78486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050473" y="7848600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50442" y="2652197"/>
            <a:ext cx="1524000" cy="30777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spc="200" dirty="0">
                <a:solidFill>
                  <a:srgbClr val="007D37"/>
                </a:solidFill>
                <a:latin typeface="Metropolis Extra Bold" pitchFamily="50" charset="0"/>
              </a:rPr>
              <a:t>Buy</a:t>
            </a: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04466" y="2661295"/>
            <a:ext cx="1524000" cy="30777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spc="200" dirty="0">
                <a:solidFill>
                  <a:srgbClr val="007D37"/>
                </a:solidFill>
                <a:latin typeface="Metropolis Extra Bold" pitchFamily="50" charset="0"/>
              </a:rPr>
              <a:t>Pay</a:t>
            </a: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786932" y="2583176"/>
            <a:ext cx="3200400" cy="53369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4267200" y="2895600"/>
            <a:ext cx="1524000" cy="4832092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spc="200" dirty="0">
                <a:solidFill>
                  <a:srgbClr val="007D37"/>
                </a:solidFill>
                <a:latin typeface="Metropolis" pitchFamily="50" charset="0"/>
              </a:rPr>
              <a:t> 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spc="200" dirty="0">
                <a:solidFill>
                  <a:srgbClr val="007D37"/>
                </a:solidFill>
                <a:latin typeface="Metropolis" pitchFamily="50" charset="0"/>
              </a:rPr>
              <a:t> 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spc="200" dirty="0">
                <a:solidFill>
                  <a:srgbClr val="007D37"/>
                </a:solidFill>
                <a:latin typeface="Metropolis" pitchFamily="50" charset="0"/>
              </a:rPr>
              <a:t> 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spc="200" dirty="0">
                <a:solidFill>
                  <a:srgbClr val="007D37"/>
                </a:solidFill>
                <a:latin typeface="Metropolis" pitchFamily="50" charset="0"/>
              </a:rPr>
              <a:t> 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spc="200" dirty="0">
                <a:solidFill>
                  <a:srgbClr val="007D37"/>
                </a:solidFill>
                <a:latin typeface="Metropolis" pitchFamily="50" charset="0"/>
              </a:rPr>
              <a:t> 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spc="200" dirty="0">
                <a:solidFill>
                  <a:srgbClr val="007D37"/>
                </a:solidFill>
                <a:latin typeface="Metropolis" pitchFamily="50" charset="0"/>
              </a:rPr>
              <a:t> 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US" sz="1400" spc="200" dirty="0">
                <a:solidFill>
                  <a:srgbClr val="007D37"/>
                </a:solidFill>
                <a:latin typeface="Metropolis" pitchFamily="50" charset="0"/>
              </a:rPr>
              <a:t> 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US" sz="1400" spc="200" dirty="0">
              <a:solidFill>
                <a:srgbClr val="007D37"/>
              </a:solidFill>
              <a:latin typeface="Metropolis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" y="8424207"/>
            <a:ext cx="3809998" cy="73866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D37"/>
                </a:solidFill>
                <a:latin typeface="Raleway" pitchFamily="34" charset="0"/>
              </a:rPr>
              <a:t>Always Seems Impossible....</a:t>
            </a:r>
          </a:p>
          <a:p>
            <a:pPr algn="ctr"/>
            <a:r>
              <a:rPr lang="en-US" sz="2400" b="1" dirty="0">
                <a:solidFill>
                  <a:srgbClr val="007D37"/>
                </a:solidFill>
                <a:latin typeface="Raleway" pitchFamily="34" charset="0"/>
              </a:rPr>
              <a:t>Until It's Done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3809999" y="8153400"/>
            <a:ext cx="3200400" cy="116187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D3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505200" y="8383874"/>
            <a:ext cx="3809998" cy="73866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D37"/>
                </a:solidFill>
                <a:latin typeface="Raleway" pitchFamily="34" charset="0"/>
              </a:rPr>
              <a:t>Remember What You're</a:t>
            </a:r>
          </a:p>
          <a:p>
            <a:pPr algn="ctr"/>
            <a:r>
              <a:rPr lang="en-US" sz="2400" b="1" dirty="0">
                <a:solidFill>
                  <a:srgbClr val="007D37"/>
                </a:solidFill>
                <a:latin typeface="Raleway" pitchFamily="34" charset="0"/>
              </a:rPr>
              <a:t>Working Towards</a:t>
            </a:r>
            <a:endParaRPr lang="en-US" sz="3200" b="1" dirty="0">
              <a:solidFill>
                <a:srgbClr val="007D37"/>
              </a:solidFill>
              <a:latin typeface="Raleway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503FADD-10AB-40AF-9379-C5227E876B37}"/>
              </a:ext>
            </a:extLst>
          </p:cNvPr>
          <p:cNvGrpSpPr/>
          <p:nvPr/>
        </p:nvGrpSpPr>
        <p:grpSpPr>
          <a:xfrm>
            <a:off x="318951" y="351215"/>
            <a:ext cx="3186249" cy="1066999"/>
            <a:chOff x="293536" y="261287"/>
            <a:chExt cx="4490596" cy="1459430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6541F90-7E7F-4AD0-A6F4-EB779B9F3F28}"/>
                </a:ext>
              </a:extLst>
            </p:cNvPr>
            <p:cNvSpPr/>
            <p:nvPr/>
          </p:nvSpPr>
          <p:spPr>
            <a:xfrm>
              <a:off x="878619" y="578781"/>
              <a:ext cx="228600" cy="228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EED67F0-5D15-4B46-B31D-01804E61020D}"/>
                </a:ext>
              </a:extLst>
            </p:cNvPr>
            <p:cNvSpPr/>
            <p:nvPr/>
          </p:nvSpPr>
          <p:spPr>
            <a:xfrm>
              <a:off x="1348213" y="345746"/>
              <a:ext cx="416624" cy="416624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FF9F74F0-EE59-45BE-947F-3F599A3858D7}"/>
                </a:ext>
              </a:extLst>
            </p:cNvPr>
            <p:cNvSpPr/>
            <p:nvPr/>
          </p:nvSpPr>
          <p:spPr>
            <a:xfrm>
              <a:off x="685800" y="1395436"/>
              <a:ext cx="325281" cy="325281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6D217FF-2AA9-4249-B8A8-B84348C218D9}"/>
                </a:ext>
              </a:extLst>
            </p:cNvPr>
            <p:cNvSpPr/>
            <p:nvPr/>
          </p:nvSpPr>
          <p:spPr>
            <a:xfrm>
              <a:off x="1474805" y="1113349"/>
              <a:ext cx="416624" cy="41662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763E4568-E0BA-47A3-8785-13DBBCE52A5C}"/>
                </a:ext>
              </a:extLst>
            </p:cNvPr>
            <p:cNvSpPr/>
            <p:nvPr/>
          </p:nvSpPr>
          <p:spPr>
            <a:xfrm>
              <a:off x="2324704" y="625305"/>
              <a:ext cx="272600" cy="272600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1B3BD13-3E61-4613-81D6-385FFAF2E229}"/>
                </a:ext>
              </a:extLst>
            </p:cNvPr>
            <p:cNvSpPr/>
            <p:nvPr/>
          </p:nvSpPr>
          <p:spPr>
            <a:xfrm>
              <a:off x="3051470" y="275958"/>
              <a:ext cx="272600" cy="272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1871AD6-3527-47D5-BF57-FDA79E273966}"/>
                </a:ext>
              </a:extLst>
            </p:cNvPr>
            <p:cNvSpPr/>
            <p:nvPr/>
          </p:nvSpPr>
          <p:spPr>
            <a:xfrm>
              <a:off x="2461004" y="1183381"/>
              <a:ext cx="283116" cy="283116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A67D6A88-4329-4CA8-9266-ED473129704D}"/>
                </a:ext>
              </a:extLst>
            </p:cNvPr>
            <p:cNvSpPr/>
            <p:nvPr/>
          </p:nvSpPr>
          <p:spPr>
            <a:xfrm>
              <a:off x="3227906" y="688702"/>
              <a:ext cx="415794" cy="41579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4414D55A-6D5E-49B6-913D-9DC64032A77D}"/>
                </a:ext>
              </a:extLst>
            </p:cNvPr>
            <p:cNvSpPr/>
            <p:nvPr/>
          </p:nvSpPr>
          <p:spPr>
            <a:xfrm>
              <a:off x="4293874" y="343358"/>
              <a:ext cx="490258" cy="490258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04CE273F-40DE-4E7E-ACEB-1D59A6A6754C}"/>
                </a:ext>
              </a:extLst>
            </p:cNvPr>
            <p:cNvSpPr/>
            <p:nvPr/>
          </p:nvSpPr>
          <p:spPr>
            <a:xfrm>
              <a:off x="3887037" y="983073"/>
              <a:ext cx="341992" cy="341992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5DD6360-F6BC-4F82-948A-1BD1012D2519}"/>
                </a:ext>
              </a:extLst>
            </p:cNvPr>
            <p:cNvSpPr/>
            <p:nvPr/>
          </p:nvSpPr>
          <p:spPr>
            <a:xfrm>
              <a:off x="3828429" y="309221"/>
              <a:ext cx="272600" cy="272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663AF518-B649-492D-99DF-64ACCAC78B17}"/>
                </a:ext>
              </a:extLst>
            </p:cNvPr>
            <p:cNvSpPr/>
            <p:nvPr/>
          </p:nvSpPr>
          <p:spPr>
            <a:xfrm>
              <a:off x="405179" y="910781"/>
              <a:ext cx="272600" cy="272600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F13738B-0B46-4721-94EB-7354CE006C79}"/>
                </a:ext>
              </a:extLst>
            </p:cNvPr>
            <p:cNvSpPr/>
            <p:nvPr/>
          </p:nvSpPr>
          <p:spPr>
            <a:xfrm>
              <a:off x="2885853" y="1441555"/>
              <a:ext cx="272600" cy="272600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4CFBB9D-3CD0-449C-BE2E-3D21FED1D1E9}"/>
                </a:ext>
              </a:extLst>
            </p:cNvPr>
            <p:cNvSpPr/>
            <p:nvPr/>
          </p:nvSpPr>
          <p:spPr>
            <a:xfrm>
              <a:off x="293536" y="261287"/>
              <a:ext cx="392238" cy="392238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</p:grpSp>
      <p:pic>
        <p:nvPicPr>
          <p:cNvPr id="54" name="Graphic 53" descr="Checklist RTL">
            <a:extLst>
              <a:ext uri="{FF2B5EF4-FFF2-40B4-BE49-F238E27FC236}">
                <a16:creationId xmlns:a16="http://schemas.microsoft.com/office/drawing/2014/main" id="{FAEAE2F1-7139-4A66-BD9F-D0B2633BD3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565904">
            <a:off x="4439078" y="1724764"/>
            <a:ext cx="566227" cy="566227"/>
          </a:xfrm>
          <a:prstGeom prst="rect">
            <a:avLst/>
          </a:prstGeom>
        </p:spPr>
      </p:pic>
      <p:pic>
        <p:nvPicPr>
          <p:cNvPr id="55" name="Graphic 54" descr="Thumbs up sign">
            <a:extLst>
              <a:ext uri="{FF2B5EF4-FFF2-40B4-BE49-F238E27FC236}">
                <a16:creationId xmlns:a16="http://schemas.microsoft.com/office/drawing/2014/main" id="{1C12D0CB-2550-4BF3-A180-73514E624C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1141414">
            <a:off x="300954" y="1684477"/>
            <a:ext cx="685800" cy="685800"/>
          </a:xfrm>
          <a:prstGeom prst="rect">
            <a:avLst/>
          </a:prstGeom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id="{D7984829-5B91-4C84-9D90-DF9E6E3D2358}"/>
              </a:ext>
            </a:extLst>
          </p:cNvPr>
          <p:cNvGrpSpPr/>
          <p:nvPr/>
        </p:nvGrpSpPr>
        <p:grpSpPr>
          <a:xfrm rot="10800000">
            <a:off x="3854817" y="323167"/>
            <a:ext cx="3186249" cy="1066999"/>
            <a:chOff x="293536" y="261287"/>
            <a:chExt cx="4490596" cy="145943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A388B265-5900-43D0-8712-08E63961C0EE}"/>
                </a:ext>
              </a:extLst>
            </p:cNvPr>
            <p:cNvSpPr/>
            <p:nvPr/>
          </p:nvSpPr>
          <p:spPr>
            <a:xfrm>
              <a:off x="878619" y="578781"/>
              <a:ext cx="228600" cy="228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EB6FB443-B478-4EA4-B565-240316368380}"/>
                </a:ext>
              </a:extLst>
            </p:cNvPr>
            <p:cNvSpPr/>
            <p:nvPr/>
          </p:nvSpPr>
          <p:spPr>
            <a:xfrm>
              <a:off x="1348213" y="345746"/>
              <a:ext cx="416624" cy="416624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0A858BBD-CD3F-4D57-9DF2-0BFDC22C3B6D}"/>
                </a:ext>
              </a:extLst>
            </p:cNvPr>
            <p:cNvSpPr/>
            <p:nvPr/>
          </p:nvSpPr>
          <p:spPr>
            <a:xfrm>
              <a:off x="685800" y="1395436"/>
              <a:ext cx="325281" cy="325281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D7B05037-0DBA-4681-9049-9B1C4B31572A}"/>
                </a:ext>
              </a:extLst>
            </p:cNvPr>
            <p:cNvSpPr/>
            <p:nvPr/>
          </p:nvSpPr>
          <p:spPr>
            <a:xfrm>
              <a:off x="1474805" y="1113349"/>
              <a:ext cx="416624" cy="41662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104B0493-CA60-4110-A67E-8180AC075A54}"/>
                </a:ext>
              </a:extLst>
            </p:cNvPr>
            <p:cNvSpPr/>
            <p:nvPr/>
          </p:nvSpPr>
          <p:spPr>
            <a:xfrm>
              <a:off x="2324704" y="625305"/>
              <a:ext cx="272600" cy="272600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A0E01A02-7340-4DCE-8834-A42C2C745B34}"/>
                </a:ext>
              </a:extLst>
            </p:cNvPr>
            <p:cNvSpPr/>
            <p:nvPr/>
          </p:nvSpPr>
          <p:spPr>
            <a:xfrm>
              <a:off x="3051470" y="275958"/>
              <a:ext cx="272600" cy="272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68B116C4-D9AE-4C73-9DC5-14F781A8F399}"/>
                </a:ext>
              </a:extLst>
            </p:cNvPr>
            <p:cNvSpPr/>
            <p:nvPr/>
          </p:nvSpPr>
          <p:spPr>
            <a:xfrm>
              <a:off x="2461004" y="1183381"/>
              <a:ext cx="283116" cy="283116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0E1B5736-0300-4073-B457-A164256A392D}"/>
                </a:ext>
              </a:extLst>
            </p:cNvPr>
            <p:cNvSpPr/>
            <p:nvPr/>
          </p:nvSpPr>
          <p:spPr>
            <a:xfrm>
              <a:off x="3227906" y="688702"/>
              <a:ext cx="415794" cy="41579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1DE632C1-265D-40A8-9802-AFBCF21E80D5}"/>
                </a:ext>
              </a:extLst>
            </p:cNvPr>
            <p:cNvSpPr/>
            <p:nvPr/>
          </p:nvSpPr>
          <p:spPr>
            <a:xfrm>
              <a:off x="4293874" y="343358"/>
              <a:ext cx="490258" cy="490258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F2B6FD5F-6A0B-45C6-ABBE-BC559DDBA8CB}"/>
                </a:ext>
              </a:extLst>
            </p:cNvPr>
            <p:cNvSpPr/>
            <p:nvPr/>
          </p:nvSpPr>
          <p:spPr>
            <a:xfrm>
              <a:off x="3887037" y="983073"/>
              <a:ext cx="341992" cy="341992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46D85AEA-0F1B-4F7E-BF04-FB6D2A7D765C}"/>
                </a:ext>
              </a:extLst>
            </p:cNvPr>
            <p:cNvSpPr/>
            <p:nvPr/>
          </p:nvSpPr>
          <p:spPr>
            <a:xfrm>
              <a:off x="3828429" y="309221"/>
              <a:ext cx="272600" cy="272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EC1EC364-46A1-4527-8B25-6E61AECE9B26}"/>
                </a:ext>
              </a:extLst>
            </p:cNvPr>
            <p:cNvSpPr/>
            <p:nvPr/>
          </p:nvSpPr>
          <p:spPr>
            <a:xfrm>
              <a:off x="405179" y="910781"/>
              <a:ext cx="272600" cy="272600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DFACA19B-B330-48B0-86F4-208F0BD3B138}"/>
                </a:ext>
              </a:extLst>
            </p:cNvPr>
            <p:cNvSpPr/>
            <p:nvPr/>
          </p:nvSpPr>
          <p:spPr>
            <a:xfrm>
              <a:off x="2885853" y="1441555"/>
              <a:ext cx="272600" cy="272600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E5A9F654-77E7-422E-B35A-1FC9CF141FE9}"/>
                </a:ext>
              </a:extLst>
            </p:cNvPr>
            <p:cNvSpPr/>
            <p:nvPr/>
          </p:nvSpPr>
          <p:spPr>
            <a:xfrm>
              <a:off x="293536" y="261287"/>
              <a:ext cx="392238" cy="392238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</p:grpSp>
      <p:sp>
        <p:nvSpPr>
          <p:cNvPr id="90" name="Rounded Rectangle 4">
            <a:extLst>
              <a:ext uri="{FF2B5EF4-FFF2-40B4-BE49-F238E27FC236}">
                <a16:creationId xmlns:a16="http://schemas.microsoft.com/office/drawing/2014/main" id="{A4B1BCFE-2048-4E08-8943-F587EF19BFC1}"/>
              </a:ext>
            </a:extLst>
          </p:cNvPr>
          <p:cNvSpPr/>
          <p:nvPr/>
        </p:nvSpPr>
        <p:spPr>
          <a:xfrm>
            <a:off x="1447800" y="412377"/>
            <a:ext cx="4343400" cy="82099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007D37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127D80-73DC-4B61-9086-A87C842B0BD1}"/>
              </a:ext>
            </a:extLst>
          </p:cNvPr>
          <p:cNvSpPr txBox="1"/>
          <p:nvPr/>
        </p:nvSpPr>
        <p:spPr>
          <a:xfrm>
            <a:off x="228600" y="410703"/>
            <a:ext cx="6858000" cy="76944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spc="200" dirty="0">
                <a:solidFill>
                  <a:srgbClr val="007D37"/>
                </a:solidFill>
                <a:latin typeface="Metropolis Extra Bold" pitchFamily="50" charset="0"/>
              </a:rPr>
              <a:t>No Spend Week</a:t>
            </a:r>
            <a:endParaRPr lang="en-US" sz="4400" spc="200" dirty="0">
              <a:solidFill>
                <a:srgbClr val="007D37"/>
              </a:solidFill>
              <a:latin typeface="Metropolis" pitchFamily="50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FC2BDF1-F3BE-4785-A142-ADECA4B6307D}"/>
              </a:ext>
            </a:extLst>
          </p:cNvPr>
          <p:cNvSpPr txBox="1"/>
          <p:nvPr/>
        </p:nvSpPr>
        <p:spPr>
          <a:xfrm>
            <a:off x="474252" y="3023853"/>
            <a:ext cx="1295400" cy="276999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200" i="1" spc="200" dirty="0">
                <a:solidFill>
                  <a:srgbClr val="007D37"/>
                </a:solidFill>
                <a:latin typeface="Metropolis Extra Bold" pitchFamily="50" charset="0"/>
              </a:rPr>
              <a:t>Fill gas tank</a:t>
            </a:r>
            <a:endParaRPr lang="en-US" sz="1200" i="1" spc="200" dirty="0">
              <a:solidFill>
                <a:srgbClr val="007D37"/>
              </a:solidFill>
              <a:latin typeface="Metropolis" pitchFamily="50" charset="0"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11EB343-DE53-43D4-B18D-4F8CBFC49BB2}"/>
              </a:ext>
            </a:extLst>
          </p:cNvPr>
          <p:cNvCxnSpPr/>
          <p:nvPr/>
        </p:nvCxnSpPr>
        <p:spPr>
          <a:xfrm>
            <a:off x="464742" y="3256085"/>
            <a:ext cx="12954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7716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0" y="0"/>
            <a:ext cx="7315200" cy="5029200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4724400"/>
            <a:ext cx="7315200" cy="5334000"/>
          </a:xfrm>
          <a:prstGeom prst="rect">
            <a:avLst/>
          </a:prstGeom>
          <a:solidFill>
            <a:srgbClr val="FF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52400" y="152400"/>
            <a:ext cx="7010400" cy="9753600"/>
          </a:xfrm>
          <a:prstGeom prst="rect">
            <a:avLst/>
          </a:prstGeom>
          <a:solidFill>
            <a:schemeClr val="bg1"/>
          </a:solidFill>
          <a:ln w="12700"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ACFAE4E-D447-4FE3-A82C-75D5725FA500}"/>
              </a:ext>
            </a:extLst>
          </p:cNvPr>
          <p:cNvGrpSpPr/>
          <p:nvPr/>
        </p:nvGrpSpPr>
        <p:grpSpPr>
          <a:xfrm rot="16200000">
            <a:off x="-2557061" y="5647825"/>
            <a:ext cx="6882161" cy="1144529"/>
            <a:chOff x="318951" y="323167"/>
            <a:chExt cx="6722115" cy="1144529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503FADD-10AB-40AF-9379-C5227E876B37}"/>
                </a:ext>
              </a:extLst>
            </p:cNvPr>
            <p:cNvGrpSpPr/>
            <p:nvPr/>
          </p:nvGrpSpPr>
          <p:grpSpPr>
            <a:xfrm>
              <a:off x="318951" y="351215"/>
              <a:ext cx="3359125" cy="1116481"/>
              <a:chOff x="293536" y="261287"/>
              <a:chExt cx="4490596" cy="1459430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06541F90-7E7F-4AD0-A6F4-EB779B9F3F28}"/>
                  </a:ext>
                </a:extLst>
              </p:cNvPr>
              <p:cNvSpPr/>
              <p:nvPr/>
            </p:nvSpPr>
            <p:spPr>
              <a:xfrm>
                <a:off x="878619" y="578781"/>
                <a:ext cx="228600" cy="2286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CEED67F0-5D15-4B46-B31D-01804E61020D}"/>
                  </a:ext>
                </a:extLst>
              </p:cNvPr>
              <p:cNvSpPr/>
              <p:nvPr/>
            </p:nvSpPr>
            <p:spPr>
              <a:xfrm>
                <a:off x="1348213" y="345746"/>
                <a:ext cx="416624" cy="416624"/>
              </a:xfrm>
              <a:prstGeom prst="ellipse">
                <a:avLst/>
              </a:prstGeom>
              <a:solidFill>
                <a:srgbClr val="007D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F9F74F0-EE59-45BE-947F-3F599A3858D7}"/>
                  </a:ext>
                </a:extLst>
              </p:cNvPr>
              <p:cNvSpPr/>
              <p:nvPr/>
            </p:nvSpPr>
            <p:spPr>
              <a:xfrm>
                <a:off x="685800" y="1395436"/>
                <a:ext cx="325281" cy="325281"/>
              </a:xfrm>
              <a:prstGeom prst="ellipse">
                <a:avLst/>
              </a:prstGeom>
              <a:solidFill>
                <a:srgbClr val="007D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26D217FF-2AA9-4249-B8A8-B84348C218D9}"/>
                  </a:ext>
                </a:extLst>
              </p:cNvPr>
              <p:cNvSpPr/>
              <p:nvPr/>
            </p:nvSpPr>
            <p:spPr>
              <a:xfrm>
                <a:off x="1474805" y="1113349"/>
                <a:ext cx="416624" cy="41662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763E4568-E0BA-47A3-8785-13DBBCE52A5C}"/>
                  </a:ext>
                </a:extLst>
              </p:cNvPr>
              <p:cNvSpPr/>
              <p:nvPr/>
            </p:nvSpPr>
            <p:spPr>
              <a:xfrm>
                <a:off x="2324704" y="625305"/>
                <a:ext cx="272600" cy="272600"/>
              </a:xfrm>
              <a:prstGeom prst="ellipse">
                <a:avLst/>
              </a:prstGeom>
              <a:solidFill>
                <a:srgbClr val="007D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21B3BD13-3E61-4613-81D6-385FFAF2E229}"/>
                  </a:ext>
                </a:extLst>
              </p:cNvPr>
              <p:cNvSpPr/>
              <p:nvPr/>
            </p:nvSpPr>
            <p:spPr>
              <a:xfrm>
                <a:off x="3051470" y="275958"/>
                <a:ext cx="272600" cy="2726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21871AD6-3527-47D5-BF57-FDA79E273966}"/>
                  </a:ext>
                </a:extLst>
              </p:cNvPr>
              <p:cNvSpPr/>
              <p:nvPr/>
            </p:nvSpPr>
            <p:spPr>
              <a:xfrm>
                <a:off x="2461004" y="1183381"/>
                <a:ext cx="283116" cy="283116"/>
              </a:xfrm>
              <a:prstGeom prst="ellipse">
                <a:avLst/>
              </a:prstGeom>
              <a:solidFill>
                <a:srgbClr val="007D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A67D6A88-4329-4CA8-9266-ED473129704D}"/>
                  </a:ext>
                </a:extLst>
              </p:cNvPr>
              <p:cNvSpPr/>
              <p:nvPr/>
            </p:nvSpPr>
            <p:spPr>
              <a:xfrm>
                <a:off x="3227906" y="688702"/>
                <a:ext cx="415794" cy="41579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4414D55A-6D5E-49B6-913D-9DC64032A77D}"/>
                  </a:ext>
                </a:extLst>
              </p:cNvPr>
              <p:cNvSpPr/>
              <p:nvPr/>
            </p:nvSpPr>
            <p:spPr>
              <a:xfrm>
                <a:off x="4293874" y="343358"/>
                <a:ext cx="490258" cy="490258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dirty="0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4CE273F-40DE-4E7E-ACEB-1D59A6A6754C}"/>
                  </a:ext>
                </a:extLst>
              </p:cNvPr>
              <p:cNvSpPr/>
              <p:nvPr/>
            </p:nvSpPr>
            <p:spPr>
              <a:xfrm>
                <a:off x="3887037" y="983073"/>
                <a:ext cx="341992" cy="341992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5DD6360-F6BC-4F82-948A-1BD1012D2519}"/>
                  </a:ext>
                </a:extLst>
              </p:cNvPr>
              <p:cNvSpPr/>
              <p:nvPr/>
            </p:nvSpPr>
            <p:spPr>
              <a:xfrm>
                <a:off x="3828429" y="309221"/>
                <a:ext cx="272600" cy="2726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dirty="0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663AF518-B649-492D-99DF-64ACCAC78B17}"/>
                  </a:ext>
                </a:extLst>
              </p:cNvPr>
              <p:cNvSpPr/>
              <p:nvPr/>
            </p:nvSpPr>
            <p:spPr>
              <a:xfrm>
                <a:off x="405179" y="910781"/>
                <a:ext cx="272600" cy="272600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F13738B-0B46-4721-94EB-7354CE006C79}"/>
                  </a:ext>
                </a:extLst>
              </p:cNvPr>
              <p:cNvSpPr/>
              <p:nvPr/>
            </p:nvSpPr>
            <p:spPr>
              <a:xfrm>
                <a:off x="2885853" y="1441555"/>
                <a:ext cx="272600" cy="272600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54CFBB9D-3CD0-449C-BE2E-3D21FED1D1E9}"/>
                  </a:ext>
                </a:extLst>
              </p:cNvPr>
              <p:cNvSpPr/>
              <p:nvPr/>
            </p:nvSpPr>
            <p:spPr>
              <a:xfrm>
                <a:off x="293536" y="261287"/>
                <a:ext cx="392238" cy="392238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dirty="0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D7984829-5B91-4C84-9D90-DF9E6E3D2358}"/>
                </a:ext>
              </a:extLst>
            </p:cNvPr>
            <p:cNvGrpSpPr/>
            <p:nvPr/>
          </p:nvGrpSpPr>
          <p:grpSpPr>
            <a:xfrm rot="10800000">
              <a:off x="3854817" y="323167"/>
              <a:ext cx="3186249" cy="1066999"/>
              <a:chOff x="293536" y="261287"/>
              <a:chExt cx="4490596" cy="1459430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A388B265-5900-43D0-8712-08E63961C0EE}"/>
                  </a:ext>
                </a:extLst>
              </p:cNvPr>
              <p:cNvSpPr/>
              <p:nvPr/>
            </p:nvSpPr>
            <p:spPr>
              <a:xfrm>
                <a:off x="878619" y="578781"/>
                <a:ext cx="228600" cy="2286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EB6FB443-B478-4EA4-B565-240316368380}"/>
                  </a:ext>
                </a:extLst>
              </p:cNvPr>
              <p:cNvSpPr/>
              <p:nvPr/>
            </p:nvSpPr>
            <p:spPr>
              <a:xfrm>
                <a:off x="1348213" y="345746"/>
                <a:ext cx="416624" cy="416624"/>
              </a:xfrm>
              <a:prstGeom prst="ellipse">
                <a:avLst/>
              </a:prstGeom>
              <a:solidFill>
                <a:srgbClr val="007D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dirty="0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A858BBD-CD3F-4D57-9DF2-0BFDC22C3B6D}"/>
                  </a:ext>
                </a:extLst>
              </p:cNvPr>
              <p:cNvSpPr/>
              <p:nvPr/>
            </p:nvSpPr>
            <p:spPr>
              <a:xfrm>
                <a:off x="685800" y="1395436"/>
                <a:ext cx="325281" cy="325281"/>
              </a:xfrm>
              <a:prstGeom prst="ellipse">
                <a:avLst/>
              </a:prstGeom>
              <a:solidFill>
                <a:srgbClr val="007D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D7B05037-0DBA-4681-9049-9B1C4B31572A}"/>
                  </a:ext>
                </a:extLst>
              </p:cNvPr>
              <p:cNvSpPr/>
              <p:nvPr/>
            </p:nvSpPr>
            <p:spPr>
              <a:xfrm>
                <a:off x="1474805" y="1113349"/>
                <a:ext cx="416624" cy="41662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104B0493-CA60-4110-A67E-8180AC075A54}"/>
                  </a:ext>
                </a:extLst>
              </p:cNvPr>
              <p:cNvSpPr/>
              <p:nvPr/>
            </p:nvSpPr>
            <p:spPr>
              <a:xfrm>
                <a:off x="2324704" y="625305"/>
                <a:ext cx="272600" cy="272600"/>
              </a:xfrm>
              <a:prstGeom prst="ellipse">
                <a:avLst/>
              </a:prstGeom>
              <a:solidFill>
                <a:srgbClr val="007D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A0E01A02-7340-4DCE-8834-A42C2C745B34}"/>
                  </a:ext>
                </a:extLst>
              </p:cNvPr>
              <p:cNvSpPr/>
              <p:nvPr/>
            </p:nvSpPr>
            <p:spPr>
              <a:xfrm>
                <a:off x="3051470" y="275958"/>
                <a:ext cx="272600" cy="2726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68B116C4-D9AE-4C73-9DC5-14F781A8F399}"/>
                  </a:ext>
                </a:extLst>
              </p:cNvPr>
              <p:cNvSpPr/>
              <p:nvPr/>
            </p:nvSpPr>
            <p:spPr>
              <a:xfrm>
                <a:off x="2461004" y="1183381"/>
                <a:ext cx="283116" cy="283116"/>
              </a:xfrm>
              <a:prstGeom prst="ellipse">
                <a:avLst/>
              </a:prstGeom>
              <a:solidFill>
                <a:srgbClr val="007D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0E1B5736-0300-4073-B457-A164256A392D}"/>
                  </a:ext>
                </a:extLst>
              </p:cNvPr>
              <p:cNvSpPr/>
              <p:nvPr/>
            </p:nvSpPr>
            <p:spPr>
              <a:xfrm>
                <a:off x="3227906" y="688702"/>
                <a:ext cx="415794" cy="41579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DE632C1-265D-40A8-9802-AFBCF21E80D5}"/>
                  </a:ext>
                </a:extLst>
              </p:cNvPr>
              <p:cNvSpPr/>
              <p:nvPr/>
            </p:nvSpPr>
            <p:spPr>
              <a:xfrm>
                <a:off x="4293874" y="343358"/>
                <a:ext cx="490258" cy="490258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dirty="0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F2B6FD5F-6A0B-45C6-ABBE-BC559DDBA8CB}"/>
                  </a:ext>
                </a:extLst>
              </p:cNvPr>
              <p:cNvSpPr/>
              <p:nvPr/>
            </p:nvSpPr>
            <p:spPr>
              <a:xfrm>
                <a:off x="3887037" y="983073"/>
                <a:ext cx="341992" cy="341992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46D85AEA-0F1B-4F7E-BF04-FB6D2A7D765C}"/>
                  </a:ext>
                </a:extLst>
              </p:cNvPr>
              <p:cNvSpPr/>
              <p:nvPr/>
            </p:nvSpPr>
            <p:spPr>
              <a:xfrm>
                <a:off x="3828429" y="309221"/>
                <a:ext cx="272600" cy="2726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dirty="0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EC1EC364-46A1-4527-8B25-6E61AECE9B26}"/>
                  </a:ext>
                </a:extLst>
              </p:cNvPr>
              <p:cNvSpPr/>
              <p:nvPr/>
            </p:nvSpPr>
            <p:spPr>
              <a:xfrm>
                <a:off x="405179" y="910781"/>
                <a:ext cx="272600" cy="272600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FACA19B-B330-48B0-86F4-208F0BD3B138}"/>
                  </a:ext>
                </a:extLst>
              </p:cNvPr>
              <p:cNvSpPr/>
              <p:nvPr/>
            </p:nvSpPr>
            <p:spPr>
              <a:xfrm>
                <a:off x="2885853" y="1441555"/>
                <a:ext cx="272600" cy="272600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E5A9F654-77E7-422E-B35A-1FC9CF141FE9}"/>
                  </a:ext>
                </a:extLst>
              </p:cNvPr>
              <p:cNvSpPr/>
              <p:nvPr/>
            </p:nvSpPr>
            <p:spPr>
              <a:xfrm>
                <a:off x="293536" y="261287"/>
                <a:ext cx="392238" cy="392238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dirty="0"/>
              </a:p>
            </p:txBody>
          </p:sp>
        </p:grpSp>
      </p:grpSp>
      <p:sp>
        <p:nvSpPr>
          <p:cNvPr id="135" name="TextBox 134">
            <a:extLst>
              <a:ext uri="{FF2B5EF4-FFF2-40B4-BE49-F238E27FC236}">
                <a16:creationId xmlns:a16="http://schemas.microsoft.com/office/drawing/2014/main" id="{B860CEC4-00BD-41CD-8555-69AC331C8762}"/>
              </a:ext>
            </a:extLst>
          </p:cNvPr>
          <p:cNvSpPr txBox="1"/>
          <p:nvPr/>
        </p:nvSpPr>
        <p:spPr>
          <a:xfrm>
            <a:off x="500338" y="461502"/>
            <a:ext cx="6295229" cy="1200329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spc="200" dirty="0">
                <a:solidFill>
                  <a:srgbClr val="007D37"/>
                </a:solidFill>
                <a:latin typeface="Metropolis Extra Bold" pitchFamily="50" charset="0"/>
              </a:rPr>
              <a:t>WAYS TO ACHIEVE </a:t>
            </a:r>
            <a:r>
              <a:rPr lang="en-US" sz="3600" spc="200" dirty="0">
                <a:solidFill>
                  <a:srgbClr val="92D050"/>
                </a:solidFill>
                <a:latin typeface="Metropolis Extra Bold" pitchFamily="50" charset="0"/>
              </a:rPr>
              <a:t>DEBT-FREE LIFE</a:t>
            </a:r>
            <a:endParaRPr lang="en-US" sz="3600" spc="200" dirty="0">
              <a:solidFill>
                <a:srgbClr val="92D050"/>
              </a:solidFill>
              <a:latin typeface="Metropolis" pitchFamily="50" charset="0"/>
            </a:endParaRP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62B4DABB-611B-4D8F-AEC6-287266C02920}"/>
              </a:ext>
            </a:extLst>
          </p:cNvPr>
          <p:cNvGrpSpPr/>
          <p:nvPr/>
        </p:nvGrpSpPr>
        <p:grpSpPr>
          <a:xfrm rot="16200000">
            <a:off x="3069549" y="5760757"/>
            <a:ext cx="6882161" cy="1144529"/>
            <a:chOff x="318951" y="323167"/>
            <a:chExt cx="6722115" cy="1144529"/>
          </a:xfrm>
        </p:grpSpPr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F69B26E5-D295-4087-B28A-78C018ED15B6}"/>
                </a:ext>
              </a:extLst>
            </p:cNvPr>
            <p:cNvGrpSpPr/>
            <p:nvPr/>
          </p:nvGrpSpPr>
          <p:grpSpPr>
            <a:xfrm>
              <a:off x="318951" y="351215"/>
              <a:ext cx="3359125" cy="1116481"/>
              <a:chOff x="293536" y="261287"/>
              <a:chExt cx="4490596" cy="1459430"/>
            </a:xfrm>
          </p:grpSpPr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7C149A07-8B50-4B32-938B-1972A7F3232A}"/>
                  </a:ext>
                </a:extLst>
              </p:cNvPr>
              <p:cNvSpPr/>
              <p:nvPr/>
            </p:nvSpPr>
            <p:spPr>
              <a:xfrm>
                <a:off x="878619" y="578781"/>
                <a:ext cx="228600" cy="2286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26524375-9443-4008-8B9B-21999203443C}"/>
                  </a:ext>
                </a:extLst>
              </p:cNvPr>
              <p:cNvSpPr/>
              <p:nvPr/>
            </p:nvSpPr>
            <p:spPr>
              <a:xfrm>
                <a:off x="1348213" y="345746"/>
                <a:ext cx="416624" cy="416624"/>
              </a:xfrm>
              <a:prstGeom prst="ellipse">
                <a:avLst/>
              </a:prstGeom>
              <a:solidFill>
                <a:srgbClr val="007D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dirty="0"/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E99848AF-100D-4824-8372-69AD1F5013B8}"/>
                  </a:ext>
                </a:extLst>
              </p:cNvPr>
              <p:cNvSpPr/>
              <p:nvPr/>
            </p:nvSpPr>
            <p:spPr>
              <a:xfrm>
                <a:off x="685800" y="1395436"/>
                <a:ext cx="325281" cy="325281"/>
              </a:xfrm>
              <a:prstGeom prst="ellipse">
                <a:avLst/>
              </a:prstGeom>
              <a:solidFill>
                <a:srgbClr val="007D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9907D8D2-13B0-48DA-A23A-406556CC3187}"/>
                  </a:ext>
                </a:extLst>
              </p:cNvPr>
              <p:cNvSpPr/>
              <p:nvPr/>
            </p:nvSpPr>
            <p:spPr>
              <a:xfrm>
                <a:off x="1474805" y="1113349"/>
                <a:ext cx="416624" cy="41662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4301AEB3-75D5-4EDA-866A-C441D91E2315}"/>
                  </a:ext>
                </a:extLst>
              </p:cNvPr>
              <p:cNvSpPr/>
              <p:nvPr/>
            </p:nvSpPr>
            <p:spPr>
              <a:xfrm>
                <a:off x="2324704" y="625305"/>
                <a:ext cx="272600" cy="272600"/>
              </a:xfrm>
              <a:prstGeom prst="ellipse">
                <a:avLst/>
              </a:prstGeom>
              <a:solidFill>
                <a:srgbClr val="007D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24FEEA70-C118-401C-9B6A-686B77B90FF8}"/>
                  </a:ext>
                </a:extLst>
              </p:cNvPr>
              <p:cNvSpPr/>
              <p:nvPr/>
            </p:nvSpPr>
            <p:spPr>
              <a:xfrm>
                <a:off x="3051470" y="275958"/>
                <a:ext cx="272600" cy="2726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FB07BE34-01F4-46B1-B4C7-0B2B48C5DD00}"/>
                  </a:ext>
                </a:extLst>
              </p:cNvPr>
              <p:cNvSpPr/>
              <p:nvPr/>
            </p:nvSpPr>
            <p:spPr>
              <a:xfrm>
                <a:off x="2461004" y="1183381"/>
                <a:ext cx="283116" cy="283116"/>
              </a:xfrm>
              <a:prstGeom prst="ellipse">
                <a:avLst/>
              </a:prstGeom>
              <a:solidFill>
                <a:srgbClr val="007D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7884A74E-1439-4464-818F-78D93080A79E}"/>
                  </a:ext>
                </a:extLst>
              </p:cNvPr>
              <p:cNvSpPr/>
              <p:nvPr/>
            </p:nvSpPr>
            <p:spPr>
              <a:xfrm>
                <a:off x="3227906" y="688702"/>
                <a:ext cx="415794" cy="41579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AC08107B-15E6-4B3C-8A64-A24DF1EFE913}"/>
                  </a:ext>
                </a:extLst>
              </p:cNvPr>
              <p:cNvSpPr/>
              <p:nvPr/>
            </p:nvSpPr>
            <p:spPr>
              <a:xfrm>
                <a:off x="4293874" y="343358"/>
                <a:ext cx="490258" cy="490258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dirty="0"/>
              </a:p>
            </p:txBody>
          </p:sp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FF06266D-C113-4958-A0A1-29A232342A08}"/>
                  </a:ext>
                </a:extLst>
              </p:cNvPr>
              <p:cNvSpPr/>
              <p:nvPr/>
            </p:nvSpPr>
            <p:spPr>
              <a:xfrm>
                <a:off x="3887037" y="983073"/>
                <a:ext cx="341992" cy="341992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23892503-3769-41FE-A280-EFE6DEDBEA75}"/>
                  </a:ext>
                </a:extLst>
              </p:cNvPr>
              <p:cNvSpPr/>
              <p:nvPr/>
            </p:nvSpPr>
            <p:spPr>
              <a:xfrm>
                <a:off x="3828429" y="309221"/>
                <a:ext cx="272600" cy="2726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dirty="0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58FACC62-5E8C-4101-BDE2-C02730FD9CE3}"/>
                  </a:ext>
                </a:extLst>
              </p:cNvPr>
              <p:cNvSpPr/>
              <p:nvPr/>
            </p:nvSpPr>
            <p:spPr>
              <a:xfrm>
                <a:off x="405179" y="910781"/>
                <a:ext cx="272600" cy="272600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66" name="Oval 165">
                <a:extLst>
                  <a:ext uri="{FF2B5EF4-FFF2-40B4-BE49-F238E27FC236}">
                    <a16:creationId xmlns:a16="http://schemas.microsoft.com/office/drawing/2014/main" id="{3AE1E093-5248-47EB-94CC-C8617A644B8D}"/>
                  </a:ext>
                </a:extLst>
              </p:cNvPr>
              <p:cNvSpPr/>
              <p:nvPr/>
            </p:nvSpPr>
            <p:spPr>
              <a:xfrm>
                <a:off x="2885853" y="1441555"/>
                <a:ext cx="272600" cy="272600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97DD0910-B881-403D-9358-182EC9DC7C2A}"/>
                  </a:ext>
                </a:extLst>
              </p:cNvPr>
              <p:cNvSpPr/>
              <p:nvPr/>
            </p:nvSpPr>
            <p:spPr>
              <a:xfrm>
                <a:off x="293536" y="261287"/>
                <a:ext cx="392238" cy="392238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dirty="0"/>
              </a:p>
            </p:txBody>
          </p:sp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CCE72619-34D0-4790-AA93-D5E4A8C2F94F}"/>
                </a:ext>
              </a:extLst>
            </p:cNvPr>
            <p:cNvGrpSpPr/>
            <p:nvPr/>
          </p:nvGrpSpPr>
          <p:grpSpPr>
            <a:xfrm rot="10800000">
              <a:off x="3854817" y="323167"/>
              <a:ext cx="3186249" cy="1066999"/>
              <a:chOff x="293536" y="261287"/>
              <a:chExt cx="4490596" cy="1459430"/>
            </a:xfrm>
          </p:grpSpPr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84DD2639-AD99-4747-913C-728C765487F4}"/>
                  </a:ext>
                </a:extLst>
              </p:cNvPr>
              <p:cNvSpPr/>
              <p:nvPr/>
            </p:nvSpPr>
            <p:spPr>
              <a:xfrm>
                <a:off x="878619" y="578781"/>
                <a:ext cx="228600" cy="2286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19167176-4CBC-4721-8F12-41340D6FA7B5}"/>
                  </a:ext>
                </a:extLst>
              </p:cNvPr>
              <p:cNvSpPr/>
              <p:nvPr/>
            </p:nvSpPr>
            <p:spPr>
              <a:xfrm>
                <a:off x="1348213" y="345746"/>
                <a:ext cx="416624" cy="416624"/>
              </a:xfrm>
              <a:prstGeom prst="ellipse">
                <a:avLst/>
              </a:prstGeom>
              <a:solidFill>
                <a:srgbClr val="007D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dirty="0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9D46363A-A827-4830-8DC9-11E03B079CBC}"/>
                  </a:ext>
                </a:extLst>
              </p:cNvPr>
              <p:cNvSpPr/>
              <p:nvPr/>
            </p:nvSpPr>
            <p:spPr>
              <a:xfrm>
                <a:off x="685800" y="1395436"/>
                <a:ext cx="325281" cy="325281"/>
              </a:xfrm>
              <a:prstGeom prst="ellipse">
                <a:avLst/>
              </a:prstGeom>
              <a:solidFill>
                <a:srgbClr val="007D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B7B7E670-7F5D-45A7-A36B-E8598C98782A}"/>
                  </a:ext>
                </a:extLst>
              </p:cNvPr>
              <p:cNvSpPr/>
              <p:nvPr/>
            </p:nvSpPr>
            <p:spPr>
              <a:xfrm>
                <a:off x="1474805" y="1113349"/>
                <a:ext cx="416624" cy="41662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F71CA404-9126-4E4F-9BF9-BD91F4BB75DD}"/>
                  </a:ext>
                </a:extLst>
              </p:cNvPr>
              <p:cNvSpPr/>
              <p:nvPr/>
            </p:nvSpPr>
            <p:spPr>
              <a:xfrm>
                <a:off x="2324704" y="625305"/>
                <a:ext cx="272600" cy="272600"/>
              </a:xfrm>
              <a:prstGeom prst="ellipse">
                <a:avLst/>
              </a:prstGeom>
              <a:solidFill>
                <a:srgbClr val="007D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B21DD226-C247-4ED2-8FCC-240BE1147E7F}"/>
                  </a:ext>
                </a:extLst>
              </p:cNvPr>
              <p:cNvSpPr/>
              <p:nvPr/>
            </p:nvSpPr>
            <p:spPr>
              <a:xfrm>
                <a:off x="3051470" y="275958"/>
                <a:ext cx="272600" cy="2726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00F82EBA-BCB2-45AE-8720-408D6B8120E4}"/>
                  </a:ext>
                </a:extLst>
              </p:cNvPr>
              <p:cNvSpPr/>
              <p:nvPr/>
            </p:nvSpPr>
            <p:spPr>
              <a:xfrm>
                <a:off x="2461004" y="1183381"/>
                <a:ext cx="283116" cy="283116"/>
              </a:xfrm>
              <a:prstGeom prst="ellipse">
                <a:avLst/>
              </a:prstGeom>
              <a:solidFill>
                <a:srgbClr val="007D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FBFA074B-676E-4D58-A59E-ADF4B8D94ABC}"/>
                  </a:ext>
                </a:extLst>
              </p:cNvPr>
              <p:cNvSpPr/>
              <p:nvPr/>
            </p:nvSpPr>
            <p:spPr>
              <a:xfrm>
                <a:off x="3227906" y="688702"/>
                <a:ext cx="415794" cy="41579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9F5E9F77-0536-4E96-8CC7-7A30FB4EF10A}"/>
                  </a:ext>
                </a:extLst>
              </p:cNvPr>
              <p:cNvSpPr/>
              <p:nvPr/>
            </p:nvSpPr>
            <p:spPr>
              <a:xfrm>
                <a:off x="4293874" y="343358"/>
                <a:ext cx="490258" cy="490258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dirty="0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DE5091B8-E781-44C8-BB26-CEC4B36464E4}"/>
                  </a:ext>
                </a:extLst>
              </p:cNvPr>
              <p:cNvSpPr/>
              <p:nvPr/>
            </p:nvSpPr>
            <p:spPr>
              <a:xfrm>
                <a:off x="3887037" y="983073"/>
                <a:ext cx="341992" cy="341992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AF35AE6C-E034-4BCB-8693-B7F74C0C5181}"/>
                  </a:ext>
                </a:extLst>
              </p:cNvPr>
              <p:cNvSpPr/>
              <p:nvPr/>
            </p:nvSpPr>
            <p:spPr>
              <a:xfrm>
                <a:off x="3828429" y="309221"/>
                <a:ext cx="272600" cy="2726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dirty="0"/>
              </a:p>
            </p:txBody>
          </p: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B62A155C-22A7-4958-A89B-27964169B011}"/>
                  </a:ext>
                </a:extLst>
              </p:cNvPr>
              <p:cNvSpPr/>
              <p:nvPr/>
            </p:nvSpPr>
            <p:spPr>
              <a:xfrm>
                <a:off x="405179" y="910781"/>
                <a:ext cx="272600" cy="272600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6A476B08-6B06-4BB5-A2E6-EA1F39EAF57D}"/>
                  </a:ext>
                </a:extLst>
              </p:cNvPr>
              <p:cNvSpPr/>
              <p:nvPr/>
            </p:nvSpPr>
            <p:spPr>
              <a:xfrm>
                <a:off x="2885853" y="1441555"/>
                <a:ext cx="272600" cy="272600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31954154-F88D-4CB5-9180-3292E25D8126}"/>
                  </a:ext>
                </a:extLst>
              </p:cNvPr>
              <p:cNvSpPr/>
              <p:nvPr/>
            </p:nvSpPr>
            <p:spPr>
              <a:xfrm>
                <a:off x="293536" y="261287"/>
                <a:ext cx="392238" cy="392238"/>
              </a:xfrm>
              <a:prstGeom prst="ellipse">
                <a:avLst/>
              </a:prstGeom>
              <a:solidFill>
                <a:srgbClr val="FFF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dirty="0"/>
              </a:p>
            </p:txBody>
          </p:sp>
        </p:grpSp>
      </p:grpSp>
      <p:sp>
        <p:nvSpPr>
          <p:cNvPr id="168" name="Scroll: Horizontal 167">
            <a:extLst>
              <a:ext uri="{FF2B5EF4-FFF2-40B4-BE49-F238E27FC236}">
                <a16:creationId xmlns:a16="http://schemas.microsoft.com/office/drawing/2014/main" id="{AEE561D1-03A8-4D24-A62E-5B028B39CB7A}"/>
              </a:ext>
            </a:extLst>
          </p:cNvPr>
          <p:cNvSpPr/>
          <p:nvPr/>
        </p:nvSpPr>
        <p:spPr>
          <a:xfrm rot="5400000">
            <a:off x="-157019" y="2583239"/>
            <a:ext cx="7894331" cy="6452725"/>
          </a:xfrm>
          <a:prstGeom prst="horizontalScroll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6D4B02B0-16B1-4E6B-A9D8-730B4A5DCC23}"/>
              </a:ext>
            </a:extLst>
          </p:cNvPr>
          <p:cNvSpPr/>
          <p:nvPr/>
        </p:nvSpPr>
        <p:spPr>
          <a:xfrm>
            <a:off x="1918864" y="3238910"/>
            <a:ext cx="39675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7D37"/>
                </a:solidFill>
                <a:latin typeface="FabfeltScript Bold" panose="00000500000000000000" pitchFamily="2" charset="0"/>
              </a:rPr>
              <a:t>Pay off credit card transactions immediately</a:t>
            </a:r>
            <a:endParaRPr lang="en-US" sz="2800" b="1" i="0" dirty="0">
              <a:solidFill>
                <a:srgbClr val="007D37"/>
              </a:solidFill>
              <a:effectLst/>
              <a:latin typeface="FabfeltScript Bold" panose="00000500000000000000" pitchFamily="2" charset="0"/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807B26DA-228F-4C82-928B-47B9CCF04E36}"/>
              </a:ext>
            </a:extLst>
          </p:cNvPr>
          <p:cNvSpPr/>
          <p:nvPr/>
        </p:nvSpPr>
        <p:spPr>
          <a:xfrm>
            <a:off x="1927677" y="4513472"/>
            <a:ext cx="3815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C3044"/>
                </a:solidFill>
                <a:latin typeface="FabfeltScript Bold" panose="00000500000000000000" pitchFamily="2" charset="0"/>
              </a:rPr>
              <a:t>Buy only what you need</a:t>
            </a:r>
            <a:endParaRPr lang="en-US" sz="2800" b="1" i="0" dirty="0">
              <a:solidFill>
                <a:srgbClr val="2C3044"/>
              </a:solidFill>
              <a:effectLst/>
              <a:latin typeface="FabfeltScript Bold" panose="00000500000000000000" pitchFamily="2" charset="0"/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13F679A5-AFC5-475C-B0DD-B69B9E63DD49}"/>
              </a:ext>
            </a:extLst>
          </p:cNvPr>
          <p:cNvSpPr/>
          <p:nvPr/>
        </p:nvSpPr>
        <p:spPr>
          <a:xfrm>
            <a:off x="1927677" y="5382716"/>
            <a:ext cx="355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7D37"/>
                </a:solidFill>
                <a:latin typeface="FabfeltScript Bold" panose="00000500000000000000" pitchFamily="2" charset="0"/>
              </a:rPr>
              <a:t>Plan Your Finances</a:t>
            </a:r>
            <a:endParaRPr lang="en-US" sz="2800" b="1" i="0" dirty="0">
              <a:solidFill>
                <a:srgbClr val="007D37"/>
              </a:solidFill>
              <a:effectLst/>
              <a:latin typeface="FabfeltScript Bold" panose="00000500000000000000" pitchFamily="2" charset="0"/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47B6F274-C33B-4FFC-B450-0A060ED950FF}"/>
              </a:ext>
            </a:extLst>
          </p:cNvPr>
          <p:cNvSpPr/>
          <p:nvPr/>
        </p:nvSpPr>
        <p:spPr>
          <a:xfrm>
            <a:off x="1910507" y="6248112"/>
            <a:ext cx="355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C3044"/>
                </a:solidFill>
                <a:latin typeface="FabfeltScript Bold" panose="00000500000000000000" pitchFamily="2" charset="0"/>
              </a:rPr>
              <a:t>Use cash for purchase</a:t>
            </a:r>
            <a:endParaRPr lang="en-US" sz="2800" b="1" i="0" dirty="0">
              <a:solidFill>
                <a:srgbClr val="2C3044"/>
              </a:solidFill>
              <a:effectLst/>
              <a:latin typeface="FabfeltScript Bold" panose="00000500000000000000" pitchFamily="2" charset="0"/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AFA9FF7B-2096-439C-BB86-114B0BBBD29B}"/>
              </a:ext>
            </a:extLst>
          </p:cNvPr>
          <p:cNvSpPr/>
          <p:nvPr/>
        </p:nvSpPr>
        <p:spPr>
          <a:xfrm>
            <a:off x="1939367" y="7116867"/>
            <a:ext cx="3550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7D37"/>
                </a:solidFill>
                <a:latin typeface="FabfeltScript Bold" panose="00000500000000000000" pitchFamily="2" charset="0"/>
              </a:rPr>
              <a:t>Track Your Spending</a:t>
            </a:r>
            <a:endParaRPr lang="en-US" sz="2800" b="1" i="0" dirty="0">
              <a:solidFill>
                <a:srgbClr val="007D37"/>
              </a:solidFill>
              <a:effectLst/>
              <a:latin typeface="FabfeltScript Bold" panose="00000500000000000000" pitchFamily="2" charset="0"/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D2520B16-EBB5-4C8A-9F3D-FB37843CD612}"/>
              </a:ext>
            </a:extLst>
          </p:cNvPr>
          <p:cNvSpPr/>
          <p:nvPr/>
        </p:nvSpPr>
        <p:spPr>
          <a:xfrm>
            <a:off x="1939367" y="7852741"/>
            <a:ext cx="38155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abfeltScript Bold" panose="00000500000000000000" pitchFamily="2" charset="0"/>
              </a:rPr>
              <a:t>Maintain An Emergency Fund</a:t>
            </a:r>
            <a:endParaRPr lang="en-US" sz="2800" b="1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FabfeltScript Bold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178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7315200" cy="5029200"/>
          </a:xfrm>
          <a:prstGeom prst="rect">
            <a:avLst/>
          </a:prstGeom>
          <a:solidFill>
            <a:srgbClr val="FF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4724400"/>
            <a:ext cx="7315200" cy="5334000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4940" y="99646"/>
            <a:ext cx="7010400" cy="9753600"/>
          </a:xfrm>
          <a:prstGeom prst="rect">
            <a:avLst/>
          </a:prstGeom>
          <a:solidFill>
            <a:schemeClr val="bg1"/>
          </a:solidFill>
          <a:ln w="9525"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843662"/>
              </p:ext>
            </p:extLst>
          </p:nvPr>
        </p:nvGraphicFramePr>
        <p:xfrm>
          <a:off x="533400" y="2590800"/>
          <a:ext cx="6248401" cy="67049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26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2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21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56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56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81867">
                <a:tc>
                  <a:txBody>
                    <a:bodyPr/>
                    <a:lstStyle/>
                    <a:p>
                      <a:pPr algn="ctr"/>
                      <a:r>
                        <a:rPr lang="en-US" sz="400" dirty="0">
                          <a:latin typeface="Raleway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900" dirty="0">
                          <a:latin typeface="Raleway" pitchFamily="34" charset="0"/>
                        </a:rPr>
                        <a:t>DEBT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Raleway" pitchFamily="34" charset="0"/>
                        </a:rPr>
                        <a:t>MONTHLY PAYMENT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Raleway" pitchFamily="34" charset="0"/>
                        </a:rPr>
                        <a:t>INTEREST RATE 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Raleway" pitchFamily="34" charset="0"/>
                        </a:rPr>
                        <a:t>ANNUAL INTEREST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dirty="0">
                          <a:latin typeface="Raleway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900" dirty="0">
                          <a:latin typeface="Raleway" pitchFamily="34" charset="0"/>
                        </a:rPr>
                        <a:t>BALANCE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Raleway" pitchFamily="34" charset="0"/>
                        </a:rPr>
                        <a:t>ESTIMATED PAYOFF DATE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Raleway" pitchFamily="34" charset="0"/>
                        </a:rPr>
                        <a:t>FIXED OR ADJUSTABLE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D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7494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6811" y="762623"/>
            <a:ext cx="5957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200" dirty="0">
                <a:solidFill>
                  <a:srgbClr val="007D37"/>
                </a:solidFill>
                <a:latin typeface="FabfeltScript Bold" panose="00000500000000000000" pitchFamily="2" charset="0"/>
              </a:rPr>
              <a:t>Full Debt </a:t>
            </a:r>
            <a:r>
              <a:rPr lang="en-US" sz="3600" spc="200" dirty="0">
                <a:solidFill>
                  <a:srgbClr val="FFF200"/>
                </a:solidFill>
                <a:latin typeface="Metropolis Black" pitchFamily="50" charset="0"/>
              </a:rPr>
              <a:t>OVERVIEW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685800" y="533400"/>
            <a:ext cx="6019800" cy="1066800"/>
          </a:xfrm>
          <a:prstGeom prst="roundRect">
            <a:avLst/>
          </a:prstGeom>
          <a:noFill/>
          <a:ln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pic>
        <p:nvPicPr>
          <p:cNvPr id="23" name="Graphic 22" descr="Coins">
            <a:extLst>
              <a:ext uri="{FF2B5EF4-FFF2-40B4-BE49-F238E27FC236}">
                <a16:creationId xmlns:a16="http://schemas.microsoft.com/office/drawing/2014/main" id="{0CD9080F-DD6D-4C1D-8665-5F205598B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0600" y="1777425"/>
            <a:ext cx="681298" cy="681298"/>
          </a:xfrm>
          <a:prstGeom prst="rect">
            <a:avLst/>
          </a:prstGeom>
        </p:spPr>
      </p:pic>
      <p:pic>
        <p:nvPicPr>
          <p:cNvPr id="24" name="Graphic 23" descr="Dollar">
            <a:extLst>
              <a:ext uri="{FF2B5EF4-FFF2-40B4-BE49-F238E27FC236}">
                <a16:creationId xmlns:a16="http://schemas.microsoft.com/office/drawing/2014/main" id="{4C97BE7C-33F4-4857-BBF1-0B2CDF86A2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551295">
            <a:off x="2160204" y="1772533"/>
            <a:ext cx="700573" cy="700573"/>
          </a:xfrm>
          <a:prstGeom prst="rect">
            <a:avLst/>
          </a:prstGeom>
        </p:spPr>
      </p:pic>
      <p:pic>
        <p:nvPicPr>
          <p:cNvPr id="25" name="Graphic 24" descr="Credit card">
            <a:extLst>
              <a:ext uri="{FF2B5EF4-FFF2-40B4-BE49-F238E27FC236}">
                <a16:creationId xmlns:a16="http://schemas.microsoft.com/office/drawing/2014/main" id="{B643431E-E1E0-46CA-BC92-356372D759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0883776">
            <a:off x="3306900" y="1880296"/>
            <a:ext cx="562689" cy="562689"/>
          </a:xfrm>
          <a:prstGeom prst="rect">
            <a:avLst/>
          </a:prstGeom>
        </p:spPr>
      </p:pic>
      <p:pic>
        <p:nvPicPr>
          <p:cNvPr id="26" name="Graphic 25" descr="Money">
            <a:extLst>
              <a:ext uri="{FF2B5EF4-FFF2-40B4-BE49-F238E27FC236}">
                <a16:creationId xmlns:a16="http://schemas.microsoft.com/office/drawing/2014/main" id="{F66914F1-A7A5-44B5-94B4-2B657DE511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0558614">
            <a:off x="4290315" y="1725770"/>
            <a:ext cx="714854" cy="714854"/>
          </a:xfrm>
          <a:prstGeom prst="rect">
            <a:avLst/>
          </a:prstGeom>
        </p:spPr>
      </p:pic>
      <p:pic>
        <p:nvPicPr>
          <p:cNvPr id="27" name="Graphic 26" descr="Piggy Bank">
            <a:extLst>
              <a:ext uri="{FF2B5EF4-FFF2-40B4-BE49-F238E27FC236}">
                <a16:creationId xmlns:a16="http://schemas.microsoft.com/office/drawing/2014/main" id="{720CE029-A199-4FE0-BFA4-143C127A1F3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560130">
            <a:off x="5497547" y="1685777"/>
            <a:ext cx="932566" cy="93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260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7315200" cy="5029200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4724400"/>
            <a:ext cx="7315200" cy="5334000"/>
          </a:xfrm>
          <a:prstGeom prst="rect">
            <a:avLst/>
          </a:prstGeom>
          <a:solidFill>
            <a:srgbClr val="FF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52400" y="152400"/>
            <a:ext cx="7010400" cy="9753600"/>
          </a:xfrm>
          <a:prstGeom prst="rect">
            <a:avLst/>
          </a:prstGeom>
          <a:solidFill>
            <a:schemeClr val="bg1"/>
          </a:solidFill>
          <a:ln w="12700"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88967" y="323905"/>
            <a:ext cx="5276850" cy="1077218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spc="200" dirty="0">
                <a:solidFill>
                  <a:srgbClr val="007D37"/>
                </a:solidFill>
                <a:latin typeface="FabfeltScript Bold" panose="00000500000000000000" pitchFamily="2" charset="0"/>
              </a:rPr>
              <a:t>Debit</a:t>
            </a:r>
            <a:r>
              <a:rPr lang="en-US" sz="2000" spc="200" dirty="0">
                <a:solidFill>
                  <a:srgbClr val="007D37"/>
                </a:solidFill>
                <a:latin typeface="Metropolis Extra Bold" pitchFamily="50" charset="0"/>
              </a:rPr>
              <a:t> </a:t>
            </a:r>
          </a:p>
          <a:p>
            <a:pPr algn="ctr"/>
            <a:r>
              <a:rPr lang="en-US" sz="2000" spc="200" dirty="0">
                <a:solidFill>
                  <a:srgbClr val="007D37"/>
                </a:solidFill>
                <a:latin typeface="Metropolis Extra Bold" pitchFamily="50" charset="0"/>
              </a:rPr>
              <a:t>REPAYMENT PLAN</a:t>
            </a:r>
          </a:p>
        </p:txBody>
      </p:sp>
      <p:sp>
        <p:nvSpPr>
          <p:cNvPr id="3" name="Rectangle 2"/>
          <p:cNvSpPr/>
          <p:nvPr/>
        </p:nvSpPr>
        <p:spPr>
          <a:xfrm>
            <a:off x="609600" y="1636931"/>
            <a:ext cx="6096000" cy="18682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39037" y="1828800"/>
            <a:ext cx="5409363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007D37"/>
                </a:solidFill>
                <a:latin typeface="Metropolis Extra Bold" pitchFamily="50" charset="0"/>
              </a:rPr>
              <a:t>DEBT NAME</a:t>
            </a:r>
          </a:p>
          <a:p>
            <a:endParaRPr lang="en-US" sz="1300" dirty="0">
              <a:solidFill>
                <a:srgbClr val="007D37"/>
              </a:solidFill>
              <a:latin typeface="Metropolis Extra Bold" pitchFamily="50" charset="0"/>
            </a:endParaRPr>
          </a:p>
          <a:p>
            <a:r>
              <a:rPr lang="en-US" sz="1300" dirty="0">
                <a:solidFill>
                  <a:srgbClr val="007D37"/>
                </a:solidFill>
                <a:latin typeface="Metropolis Extra Bold" pitchFamily="50" charset="0"/>
              </a:rPr>
              <a:t>AMOUNT OWING</a:t>
            </a:r>
          </a:p>
          <a:p>
            <a:endParaRPr lang="en-US" sz="1300" dirty="0">
              <a:solidFill>
                <a:srgbClr val="007D37"/>
              </a:solidFill>
              <a:latin typeface="Metropolis Extra Bold" pitchFamily="50" charset="0"/>
            </a:endParaRPr>
          </a:p>
          <a:p>
            <a:r>
              <a:rPr lang="en-US" sz="1300" dirty="0">
                <a:solidFill>
                  <a:srgbClr val="007D37"/>
                </a:solidFill>
                <a:latin typeface="Metropolis Extra Bold" pitchFamily="50" charset="0"/>
              </a:rPr>
              <a:t>PAYMENT AMOUNT</a:t>
            </a:r>
          </a:p>
          <a:p>
            <a:endParaRPr lang="en-US" sz="1300" dirty="0">
              <a:solidFill>
                <a:srgbClr val="007D37"/>
              </a:solidFill>
              <a:latin typeface="Metropolis Extra Bold" pitchFamily="50" charset="0"/>
            </a:endParaRPr>
          </a:p>
          <a:p>
            <a:r>
              <a:rPr lang="en-US" sz="1300" dirty="0">
                <a:solidFill>
                  <a:srgbClr val="007D37"/>
                </a:solidFill>
                <a:latin typeface="Metropolis Extra Bold" pitchFamily="50" charset="0"/>
              </a:rPr>
              <a:t>INTEREST RATE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057400" y="2057400"/>
            <a:ext cx="4038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38400" y="2438400"/>
            <a:ext cx="3657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667000" y="2819400"/>
            <a:ext cx="3429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362200" y="3200400"/>
            <a:ext cx="3733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973476"/>
              </p:ext>
            </p:extLst>
          </p:nvPr>
        </p:nvGraphicFramePr>
        <p:xfrm>
          <a:off x="609600" y="3657608"/>
          <a:ext cx="6096000" cy="5791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1543"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latin typeface="Raleway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500" dirty="0">
                          <a:latin typeface="Raleway" pitchFamily="34" charset="0"/>
                        </a:rPr>
                        <a:t>DATE</a:t>
                      </a:r>
                    </a:p>
                  </a:txBody>
                  <a:tcPr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Raleway" pitchFamily="34" charset="0"/>
                        </a:rPr>
                        <a:t>STARTING BALANCE</a:t>
                      </a:r>
                    </a:p>
                  </a:txBody>
                  <a:tcPr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latin typeface="Raleway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500" dirty="0">
                          <a:latin typeface="Raleway" pitchFamily="34" charset="0"/>
                        </a:rPr>
                        <a:t>PAYMENT</a:t>
                      </a:r>
                    </a:p>
                  </a:txBody>
                  <a:tcPr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Raleway" pitchFamily="34" charset="0"/>
                        </a:rPr>
                        <a:t>ENDING BALANCE</a:t>
                      </a:r>
                    </a:p>
                  </a:txBody>
                  <a:tcPr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5771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609600" y="304800"/>
            <a:ext cx="6096000" cy="1124129"/>
          </a:xfrm>
          <a:prstGeom prst="rect">
            <a:avLst/>
          </a:prstGeom>
          <a:noFill/>
          <a:ln w="19050"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149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Rectangle 356"/>
          <p:cNvSpPr/>
          <p:nvPr/>
        </p:nvSpPr>
        <p:spPr>
          <a:xfrm>
            <a:off x="0" y="0"/>
            <a:ext cx="7315200" cy="5029200"/>
          </a:xfrm>
          <a:prstGeom prst="rect">
            <a:avLst/>
          </a:prstGeom>
          <a:solidFill>
            <a:srgbClr val="FF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4" name="Rectangle 353"/>
          <p:cNvSpPr/>
          <p:nvPr/>
        </p:nvSpPr>
        <p:spPr>
          <a:xfrm>
            <a:off x="0" y="4724400"/>
            <a:ext cx="7315200" cy="5334000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Rectangle 355"/>
          <p:cNvSpPr/>
          <p:nvPr/>
        </p:nvSpPr>
        <p:spPr>
          <a:xfrm>
            <a:off x="152400" y="152400"/>
            <a:ext cx="7010400" cy="9753600"/>
          </a:xfrm>
          <a:prstGeom prst="rect">
            <a:avLst/>
          </a:prstGeom>
          <a:solidFill>
            <a:schemeClr val="bg1"/>
          </a:solidFill>
          <a:ln w="12700"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533400" y="496669"/>
            <a:ext cx="6248400" cy="914400"/>
          </a:xfrm>
          <a:prstGeom prst="roundRect">
            <a:avLst/>
          </a:prstGeom>
          <a:noFill/>
          <a:ln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66700" y="609600"/>
            <a:ext cx="6781800" cy="64633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spc="200" dirty="0">
                <a:solidFill>
                  <a:srgbClr val="FFF200"/>
                </a:solidFill>
                <a:latin typeface="FabfeltScript Bold" panose="00000500000000000000" pitchFamily="2" charset="0"/>
              </a:rPr>
              <a:t>Bill Payment </a:t>
            </a:r>
            <a:r>
              <a:rPr lang="en-US" sz="3600" spc="200" dirty="0">
                <a:solidFill>
                  <a:srgbClr val="007D37"/>
                </a:solidFill>
                <a:latin typeface="Metropolis Extra Bold" pitchFamily="50" charset="0"/>
              </a:rPr>
              <a:t>Checklist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2171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762000" y="23622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362200" y="2171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19400" y="2171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00400" y="2171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81400" y="2171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962400" y="2171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343400" y="2171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762500" y="2171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143500" y="2171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524500" y="2171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943600" y="2171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286500" y="2171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667500" y="2171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209800" y="1676400"/>
            <a:ext cx="53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7D37"/>
                </a:solidFill>
                <a:latin typeface="Metropolis Extra Bold" pitchFamily="50" charset="0"/>
              </a:rPr>
              <a:t>Jan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67837" y="1676400"/>
            <a:ext cx="53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7D37"/>
                </a:solidFill>
                <a:latin typeface="Metropolis Extra Bold" pitchFamily="50" charset="0"/>
              </a:rPr>
              <a:t>Feb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48837" y="1676400"/>
            <a:ext cx="53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7D37"/>
                </a:solidFill>
                <a:latin typeface="Metropolis Extra Bold" pitchFamily="50" charset="0"/>
              </a:rPr>
              <a:t>Mar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429837" y="1676400"/>
            <a:ext cx="53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7D37"/>
                </a:solidFill>
                <a:latin typeface="Metropolis Extra Bold" pitchFamily="50" charset="0"/>
              </a:rPr>
              <a:t>Apr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10837" y="1676400"/>
            <a:ext cx="53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7D37"/>
                </a:solidFill>
                <a:latin typeface="Metropolis Extra Bold" pitchFamily="50" charset="0"/>
              </a:rPr>
              <a:t>May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91837" y="1676400"/>
            <a:ext cx="53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7D37"/>
                </a:solidFill>
                <a:latin typeface="Metropolis Extra Bold" pitchFamily="50" charset="0"/>
              </a:rPr>
              <a:t>Jun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72837" y="1676400"/>
            <a:ext cx="53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7D37"/>
                </a:solidFill>
                <a:latin typeface="Metropolis Extra Bold" pitchFamily="50" charset="0"/>
              </a:rPr>
              <a:t>Jul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953837" y="1676400"/>
            <a:ext cx="53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7D37"/>
                </a:solidFill>
                <a:latin typeface="Metropolis Extra Bold" pitchFamily="50" charset="0"/>
              </a:rPr>
              <a:t>Aug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34837" y="1676400"/>
            <a:ext cx="53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7D37"/>
                </a:solidFill>
                <a:latin typeface="Metropolis Extra Bold" pitchFamily="50" charset="0"/>
              </a:rPr>
              <a:t>Sep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92037" y="1676400"/>
            <a:ext cx="53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7D37"/>
                </a:solidFill>
                <a:latin typeface="Metropolis Extra Bold" pitchFamily="50" charset="0"/>
              </a:rPr>
              <a:t>Oct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73037" y="1676400"/>
            <a:ext cx="53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7D37"/>
                </a:solidFill>
                <a:latin typeface="Metropolis Extra Bold" pitchFamily="50" charset="0"/>
              </a:rPr>
              <a:t>Nov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54037" y="1676400"/>
            <a:ext cx="53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7D37"/>
                </a:solidFill>
                <a:latin typeface="Metropolis Extra Bold" pitchFamily="50" charset="0"/>
              </a:rPr>
              <a:t>Dec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81000" y="2476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762000" y="26670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362200" y="2476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819400" y="2476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200400" y="2476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581400" y="2476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962400" y="2476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343400" y="2476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762500" y="2476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143500" y="2476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524500" y="2476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5943600" y="2476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6286500" y="2476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667500" y="2476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81000" y="2781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762000" y="29718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2400300" y="2781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819400" y="2781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200400" y="2781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581400" y="2781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3962400" y="2781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343400" y="2781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4762500" y="2781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5143500" y="2781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524500" y="2781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943600" y="2781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286500" y="2781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6667500" y="2781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381000" y="3086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>
            <a:off x="762000" y="32766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2400300" y="3086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2819400" y="3086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3200400" y="3086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3581400" y="3086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3962400" y="3086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4343400" y="3086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4762500" y="3086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143500" y="3086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524500" y="3086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5943600" y="3086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6286500" y="3086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6667500" y="3086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381000" y="3390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Connector 73"/>
          <p:cNvCxnSpPr/>
          <p:nvPr/>
        </p:nvCxnSpPr>
        <p:spPr>
          <a:xfrm>
            <a:off x="762000" y="35814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2400300" y="3390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2819400" y="3390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3200400" y="3390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3581400" y="3390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3962400" y="3390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4343400" y="3390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4762500" y="3390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5143500" y="3390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5524500" y="3390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5943600" y="3390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6286500" y="3390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6667500" y="3390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381000" y="3695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Connector 87"/>
          <p:cNvCxnSpPr/>
          <p:nvPr/>
        </p:nvCxnSpPr>
        <p:spPr>
          <a:xfrm>
            <a:off x="762000" y="38862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2400300" y="3695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2819400" y="3695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3200400" y="3695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3581400" y="3695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3962400" y="3695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4343400" y="3695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4762500" y="3695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5143500" y="3695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5524500" y="3695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5943600" y="3695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6286500" y="3695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6667500" y="3695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381000" y="4000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/>
          <p:cNvCxnSpPr/>
          <p:nvPr/>
        </p:nvCxnSpPr>
        <p:spPr>
          <a:xfrm>
            <a:off x="762000" y="41910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2400300" y="4000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2819400" y="4000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3200400" y="4000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3581400" y="4000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3962400" y="4000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4343400" y="4000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4762500" y="4000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5143500" y="4000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5524500" y="4000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5943600" y="4000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6286500" y="4000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6667500" y="4000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381000" y="4305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762000" y="44958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tangle 116"/>
          <p:cNvSpPr/>
          <p:nvPr/>
        </p:nvSpPr>
        <p:spPr>
          <a:xfrm>
            <a:off x="2400300" y="4305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2819400" y="4305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3200400" y="4305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3581400" y="4305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3962400" y="4305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4343400" y="4305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4762500" y="4305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5143500" y="4305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5524500" y="4305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5943600" y="4305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6286500" y="4305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>
            <a:off x="6667500" y="4305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381000" y="4610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0" name="Straight Connector 129"/>
          <p:cNvCxnSpPr/>
          <p:nvPr/>
        </p:nvCxnSpPr>
        <p:spPr>
          <a:xfrm>
            <a:off x="762000" y="48006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ctangle 130"/>
          <p:cNvSpPr/>
          <p:nvPr/>
        </p:nvSpPr>
        <p:spPr>
          <a:xfrm>
            <a:off x="2400300" y="4610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2819400" y="4610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3200400" y="4610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3581400" y="4610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>
            <a:off x="3962400" y="4610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>
            <a:off x="4343400" y="4610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>
            <a:off x="4762500" y="4610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>
            <a:off x="5143500" y="4610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>
            <a:off x="5524500" y="4610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/>
          <p:cNvSpPr/>
          <p:nvPr/>
        </p:nvSpPr>
        <p:spPr>
          <a:xfrm>
            <a:off x="5943600" y="4610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6286500" y="4610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>
            <a:off x="6667500" y="4610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381000" y="4914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Connector 143"/>
          <p:cNvCxnSpPr/>
          <p:nvPr/>
        </p:nvCxnSpPr>
        <p:spPr>
          <a:xfrm>
            <a:off x="762000" y="51054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tangle 144"/>
          <p:cNvSpPr/>
          <p:nvPr/>
        </p:nvSpPr>
        <p:spPr>
          <a:xfrm>
            <a:off x="2400300" y="4914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2819400" y="4914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>
            <a:off x="3200400" y="4914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>
            <a:off x="3581400" y="4914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3962400" y="4914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4343400" y="4914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>
            <a:off x="4762500" y="4914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>
            <a:off x="5143500" y="4914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>
            <a:off x="5524500" y="4914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>
            <a:off x="5943600" y="4914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>
            <a:off x="6286500" y="4914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6667500" y="4914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381000" y="5219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8" name="Straight Connector 157"/>
          <p:cNvCxnSpPr/>
          <p:nvPr/>
        </p:nvCxnSpPr>
        <p:spPr>
          <a:xfrm>
            <a:off x="762000" y="54102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Rectangle 158"/>
          <p:cNvSpPr/>
          <p:nvPr/>
        </p:nvSpPr>
        <p:spPr>
          <a:xfrm>
            <a:off x="2400300" y="5219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>
            <a:off x="2819400" y="5219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>
            <a:off x="3200400" y="5219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>
            <a:off x="3581400" y="5219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>
            <a:off x="3962400" y="5219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4343400" y="5219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4762500" y="5219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5143500" y="5219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5524500" y="5219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>
            <a:off x="5943600" y="5219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/>
          <p:cNvSpPr/>
          <p:nvPr/>
        </p:nvSpPr>
        <p:spPr>
          <a:xfrm>
            <a:off x="6286500" y="5219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/>
          <p:cNvSpPr/>
          <p:nvPr/>
        </p:nvSpPr>
        <p:spPr>
          <a:xfrm>
            <a:off x="6667500" y="5219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>
            <a:off x="381000" y="5524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2" name="Straight Connector 171"/>
          <p:cNvCxnSpPr/>
          <p:nvPr/>
        </p:nvCxnSpPr>
        <p:spPr>
          <a:xfrm>
            <a:off x="762000" y="57150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 172"/>
          <p:cNvSpPr/>
          <p:nvPr/>
        </p:nvSpPr>
        <p:spPr>
          <a:xfrm>
            <a:off x="2400300" y="5524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/>
          <p:cNvSpPr/>
          <p:nvPr/>
        </p:nvSpPr>
        <p:spPr>
          <a:xfrm>
            <a:off x="2819400" y="5524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/>
          <p:cNvSpPr/>
          <p:nvPr/>
        </p:nvSpPr>
        <p:spPr>
          <a:xfrm>
            <a:off x="3200400" y="5524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/>
          <p:cNvSpPr/>
          <p:nvPr/>
        </p:nvSpPr>
        <p:spPr>
          <a:xfrm>
            <a:off x="3581400" y="5524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/>
          <p:cNvSpPr/>
          <p:nvPr/>
        </p:nvSpPr>
        <p:spPr>
          <a:xfrm>
            <a:off x="3962400" y="5524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/>
          <p:cNvSpPr/>
          <p:nvPr/>
        </p:nvSpPr>
        <p:spPr>
          <a:xfrm>
            <a:off x="4343400" y="5524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>
            <a:off x="4762500" y="5524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/>
          <p:cNvSpPr/>
          <p:nvPr/>
        </p:nvSpPr>
        <p:spPr>
          <a:xfrm>
            <a:off x="5143500" y="5524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/>
          <p:cNvSpPr/>
          <p:nvPr/>
        </p:nvSpPr>
        <p:spPr>
          <a:xfrm>
            <a:off x="5524500" y="5524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/>
          <p:cNvSpPr/>
          <p:nvPr/>
        </p:nvSpPr>
        <p:spPr>
          <a:xfrm>
            <a:off x="5943600" y="5524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/>
          <p:cNvSpPr/>
          <p:nvPr/>
        </p:nvSpPr>
        <p:spPr>
          <a:xfrm>
            <a:off x="6286500" y="5524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/>
          <p:cNvSpPr/>
          <p:nvPr/>
        </p:nvSpPr>
        <p:spPr>
          <a:xfrm>
            <a:off x="6667500" y="5524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/>
          <p:cNvSpPr/>
          <p:nvPr/>
        </p:nvSpPr>
        <p:spPr>
          <a:xfrm>
            <a:off x="381000" y="5829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6" name="Straight Connector 185"/>
          <p:cNvCxnSpPr/>
          <p:nvPr/>
        </p:nvCxnSpPr>
        <p:spPr>
          <a:xfrm>
            <a:off x="762000" y="60198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Rectangle 186"/>
          <p:cNvSpPr/>
          <p:nvPr/>
        </p:nvSpPr>
        <p:spPr>
          <a:xfrm>
            <a:off x="2400300" y="5829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/>
          <p:cNvSpPr/>
          <p:nvPr/>
        </p:nvSpPr>
        <p:spPr>
          <a:xfrm>
            <a:off x="2819400" y="5829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>
            <a:off x="3200400" y="5829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>
            <a:off x="3581400" y="5829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/>
          <p:cNvSpPr/>
          <p:nvPr/>
        </p:nvSpPr>
        <p:spPr>
          <a:xfrm>
            <a:off x="3962400" y="5829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/>
          <p:cNvSpPr/>
          <p:nvPr/>
        </p:nvSpPr>
        <p:spPr>
          <a:xfrm>
            <a:off x="4343400" y="5829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/>
          <p:cNvSpPr/>
          <p:nvPr/>
        </p:nvSpPr>
        <p:spPr>
          <a:xfrm>
            <a:off x="4762500" y="5829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93"/>
          <p:cNvSpPr/>
          <p:nvPr/>
        </p:nvSpPr>
        <p:spPr>
          <a:xfrm>
            <a:off x="5143500" y="5829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>
            <a:off x="5524500" y="5829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ctangle 195"/>
          <p:cNvSpPr/>
          <p:nvPr/>
        </p:nvSpPr>
        <p:spPr>
          <a:xfrm>
            <a:off x="5943600" y="5829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ctangle 196"/>
          <p:cNvSpPr/>
          <p:nvPr/>
        </p:nvSpPr>
        <p:spPr>
          <a:xfrm>
            <a:off x="6286500" y="5829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ctangle 197"/>
          <p:cNvSpPr/>
          <p:nvPr/>
        </p:nvSpPr>
        <p:spPr>
          <a:xfrm>
            <a:off x="6667500" y="5829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381000" y="6134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0" name="Straight Connector 199"/>
          <p:cNvCxnSpPr/>
          <p:nvPr/>
        </p:nvCxnSpPr>
        <p:spPr>
          <a:xfrm>
            <a:off x="762000" y="63246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Rectangle 200"/>
          <p:cNvSpPr/>
          <p:nvPr/>
        </p:nvSpPr>
        <p:spPr>
          <a:xfrm>
            <a:off x="2400300" y="6134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ctangle 201"/>
          <p:cNvSpPr/>
          <p:nvPr/>
        </p:nvSpPr>
        <p:spPr>
          <a:xfrm>
            <a:off x="2819400" y="6134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 202"/>
          <p:cNvSpPr/>
          <p:nvPr/>
        </p:nvSpPr>
        <p:spPr>
          <a:xfrm>
            <a:off x="3200400" y="6134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 203"/>
          <p:cNvSpPr/>
          <p:nvPr/>
        </p:nvSpPr>
        <p:spPr>
          <a:xfrm>
            <a:off x="3581400" y="6134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204"/>
          <p:cNvSpPr/>
          <p:nvPr/>
        </p:nvSpPr>
        <p:spPr>
          <a:xfrm>
            <a:off x="3962400" y="6134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ctangle 205"/>
          <p:cNvSpPr/>
          <p:nvPr/>
        </p:nvSpPr>
        <p:spPr>
          <a:xfrm>
            <a:off x="4343400" y="6134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/>
          <p:cNvSpPr/>
          <p:nvPr/>
        </p:nvSpPr>
        <p:spPr>
          <a:xfrm>
            <a:off x="4762500" y="6134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>
            <a:off x="5143500" y="6134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/>
          <p:cNvSpPr/>
          <p:nvPr/>
        </p:nvSpPr>
        <p:spPr>
          <a:xfrm>
            <a:off x="5524500" y="6134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/>
          <p:cNvSpPr/>
          <p:nvPr/>
        </p:nvSpPr>
        <p:spPr>
          <a:xfrm>
            <a:off x="5943600" y="6134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Rectangle 210"/>
          <p:cNvSpPr/>
          <p:nvPr/>
        </p:nvSpPr>
        <p:spPr>
          <a:xfrm>
            <a:off x="6286500" y="6134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/>
          <p:cNvSpPr/>
          <p:nvPr/>
        </p:nvSpPr>
        <p:spPr>
          <a:xfrm>
            <a:off x="6667500" y="6134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/>
          <p:cNvSpPr/>
          <p:nvPr/>
        </p:nvSpPr>
        <p:spPr>
          <a:xfrm>
            <a:off x="381000" y="6438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4" name="Straight Connector 213"/>
          <p:cNvCxnSpPr/>
          <p:nvPr/>
        </p:nvCxnSpPr>
        <p:spPr>
          <a:xfrm>
            <a:off x="762000" y="66294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Rectangle 214"/>
          <p:cNvSpPr/>
          <p:nvPr/>
        </p:nvSpPr>
        <p:spPr>
          <a:xfrm>
            <a:off x="2400300" y="6438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ctangle 215"/>
          <p:cNvSpPr/>
          <p:nvPr/>
        </p:nvSpPr>
        <p:spPr>
          <a:xfrm>
            <a:off x="2819400" y="6438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ectangle 216"/>
          <p:cNvSpPr/>
          <p:nvPr/>
        </p:nvSpPr>
        <p:spPr>
          <a:xfrm>
            <a:off x="3200400" y="6438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Rectangle 217"/>
          <p:cNvSpPr/>
          <p:nvPr/>
        </p:nvSpPr>
        <p:spPr>
          <a:xfrm>
            <a:off x="3581400" y="6438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Rectangle 218"/>
          <p:cNvSpPr/>
          <p:nvPr/>
        </p:nvSpPr>
        <p:spPr>
          <a:xfrm>
            <a:off x="3962400" y="6438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Rectangle 219"/>
          <p:cNvSpPr/>
          <p:nvPr/>
        </p:nvSpPr>
        <p:spPr>
          <a:xfrm>
            <a:off x="4343400" y="6438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Rectangle 220"/>
          <p:cNvSpPr/>
          <p:nvPr/>
        </p:nvSpPr>
        <p:spPr>
          <a:xfrm>
            <a:off x="4762500" y="6438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5143500" y="6438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5524500" y="6438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5943600" y="6438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6286500" y="6438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Rectangle 225"/>
          <p:cNvSpPr/>
          <p:nvPr/>
        </p:nvSpPr>
        <p:spPr>
          <a:xfrm>
            <a:off x="6667500" y="6438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381000" y="6743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Straight Connector 227"/>
          <p:cNvCxnSpPr/>
          <p:nvPr/>
        </p:nvCxnSpPr>
        <p:spPr>
          <a:xfrm>
            <a:off x="762000" y="69342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Rectangle 228"/>
          <p:cNvSpPr/>
          <p:nvPr/>
        </p:nvSpPr>
        <p:spPr>
          <a:xfrm>
            <a:off x="2400300" y="6743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2819400" y="6743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3200400" y="6743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3581400" y="6743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ectangle 232"/>
          <p:cNvSpPr/>
          <p:nvPr/>
        </p:nvSpPr>
        <p:spPr>
          <a:xfrm>
            <a:off x="3962400" y="6743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Rectangle 233"/>
          <p:cNvSpPr/>
          <p:nvPr/>
        </p:nvSpPr>
        <p:spPr>
          <a:xfrm>
            <a:off x="4343400" y="6743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Rectangle 234"/>
          <p:cNvSpPr/>
          <p:nvPr/>
        </p:nvSpPr>
        <p:spPr>
          <a:xfrm>
            <a:off x="4762500" y="6743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Rectangle 235"/>
          <p:cNvSpPr/>
          <p:nvPr/>
        </p:nvSpPr>
        <p:spPr>
          <a:xfrm>
            <a:off x="5143500" y="6743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Rectangle 236"/>
          <p:cNvSpPr/>
          <p:nvPr/>
        </p:nvSpPr>
        <p:spPr>
          <a:xfrm>
            <a:off x="5524500" y="6743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Rectangle 237"/>
          <p:cNvSpPr/>
          <p:nvPr/>
        </p:nvSpPr>
        <p:spPr>
          <a:xfrm>
            <a:off x="5943600" y="6743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Rectangle 238"/>
          <p:cNvSpPr/>
          <p:nvPr/>
        </p:nvSpPr>
        <p:spPr>
          <a:xfrm>
            <a:off x="6286500" y="6743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Rectangle 239"/>
          <p:cNvSpPr/>
          <p:nvPr/>
        </p:nvSpPr>
        <p:spPr>
          <a:xfrm>
            <a:off x="6667500" y="6743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ectangle 240"/>
          <p:cNvSpPr/>
          <p:nvPr/>
        </p:nvSpPr>
        <p:spPr>
          <a:xfrm>
            <a:off x="381000" y="7048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2" name="Straight Connector 241"/>
          <p:cNvCxnSpPr/>
          <p:nvPr/>
        </p:nvCxnSpPr>
        <p:spPr>
          <a:xfrm>
            <a:off x="762000" y="72390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Rectangle 242"/>
          <p:cNvSpPr/>
          <p:nvPr/>
        </p:nvSpPr>
        <p:spPr>
          <a:xfrm>
            <a:off x="2400300" y="7048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Rectangle 243"/>
          <p:cNvSpPr/>
          <p:nvPr/>
        </p:nvSpPr>
        <p:spPr>
          <a:xfrm>
            <a:off x="2819400" y="7048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 244"/>
          <p:cNvSpPr/>
          <p:nvPr/>
        </p:nvSpPr>
        <p:spPr>
          <a:xfrm>
            <a:off x="3200400" y="7048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/>
          <p:cNvSpPr/>
          <p:nvPr/>
        </p:nvSpPr>
        <p:spPr>
          <a:xfrm>
            <a:off x="3581400" y="7048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ctangle 246"/>
          <p:cNvSpPr/>
          <p:nvPr/>
        </p:nvSpPr>
        <p:spPr>
          <a:xfrm>
            <a:off x="3962400" y="7048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Rectangle 247"/>
          <p:cNvSpPr/>
          <p:nvPr/>
        </p:nvSpPr>
        <p:spPr>
          <a:xfrm>
            <a:off x="4343400" y="7048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Rectangle 248"/>
          <p:cNvSpPr/>
          <p:nvPr/>
        </p:nvSpPr>
        <p:spPr>
          <a:xfrm>
            <a:off x="4762500" y="7048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Rectangle 249"/>
          <p:cNvSpPr/>
          <p:nvPr/>
        </p:nvSpPr>
        <p:spPr>
          <a:xfrm>
            <a:off x="5143500" y="7048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Rectangle 250"/>
          <p:cNvSpPr/>
          <p:nvPr/>
        </p:nvSpPr>
        <p:spPr>
          <a:xfrm>
            <a:off x="5524500" y="7048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Rectangle 251"/>
          <p:cNvSpPr/>
          <p:nvPr/>
        </p:nvSpPr>
        <p:spPr>
          <a:xfrm>
            <a:off x="5943600" y="7048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Rectangle 252"/>
          <p:cNvSpPr/>
          <p:nvPr/>
        </p:nvSpPr>
        <p:spPr>
          <a:xfrm>
            <a:off x="6286500" y="7048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Rectangle 253"/>
          <p:cNvSpPr/>
          <p:nvPr/>
        </p:nvSpPr>
        <p:spPr>
          <a:xfrm>
            <a:off x="6667500" y="7048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Rectangle 254"/>
          <p:cNvSpPr/>
          <p:nvPr/>
        </p:nvSpPr>
        <p:spPr>
          <a:xfrm>
            <a:off x="381000" y="7353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6" name="Straight Connector 255"/>
          <p:cNvCxnSpPr/>
          <p:nvPr/>
        </p:nvCxnSpPr>
        <p:spPr>
          <a:xfrm>
            <a:off x="762000" y="75438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Rectangle 256"/>
          <p:cNvSpPr/>
          <p:nvPr/>
        </p:nvSpPr>
        <p:spPr>
          <a:xfrm>
            <a:off x="2400300" y="7353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Rectangle 257"/>
          <p:cNvSpPr/>
          <p:nvPr/>
        </p:nvSpPr>
        <p:spPr>
          <a:xfrm>
            <a:off x="2819400" y="7353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ctangle 258"/>
          <p:cNvSpPr/>
          <p:nvPr/>
        </p:nvSpPr>
        <p:spPr>
          <a:xfrm>
            <a:off x="3200400" y="7353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ctangle 259"/>
          <p:cNvSpPr/>
          <p:nvPr/>
        </p:nvSpPr>
        <p:spPr>
          <a:xfrm>
            <a:off x="3581400" y="7353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ctangle 260"/>
          <p:cNvSpPr/>
          <p:nvPr/>
        </p:nvSpPr>
        <p:spPr>
          <a:xfrm>
            <a:off x="3962400" y="7353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ctangle 261"/>
          <p:cNvSpPr/>
          <p:nvPr/>
        </p:nvSpPr>
        <p:spPr>
          <a:xfrm>
            <a:off x="4343400" y="7353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ctangle 262"/>
          <p:cNvSpPr/>
          <p:nvPr/>
        </p:nvSpPr>
        <p:spPr>
          <a:xfrm>
            <a:off x="4762500" y="7353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ctangle 263"/>
          <p:cNvSpPr/>
          <p:nvPr/>
        </p:nvSpPr>
        <p:spPr>
          <a:xfrm>
            <a:off x="5143500" y="7353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ctangle 264"/>
          <p:cNvSpPr/>
          <p:nvPr/>
        </p:nvSpPr>
        <p:spPr>
          <a:xfrm>
            <a:off x="5524500" y="7353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ctangle 265"/>
          <p:cNvSpPr/>
          <p:nvPr/>
        </p:nvSpPr>
        <p:spPr>
          <a:xfrm>
            <a:off x="5943600" y="7353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ctangle 266"/>
          <p:cNvSpPr/>
          <p:nvPr/>
        </p:nvSpPr>
        <p:spPr>
          <a:xfrm>
            <a:off x="6286500" y="7353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Rectangle 267"/>
          <p:cNvSpPr/>
          <p:nvPr/>
        </p:nvSpPr>
        <p:spPr>
          <a:xfrm>
            <a:off x="6667500" y="7353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Rectangle 268"/>
          <p:cNvSpPr/>
          <p:nvPr/>
        </p:nvSpPr>
        <p:spPr>
          <a:xfrm>
            <a:off x="381000" y="7658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0" name="Straight Connector 269"/>
          <p:cNvCxnSpPr/>
          <p:nvPr/>
        </p:nvCxnSpPr>
        <p:spPr>
          <a:xfrm>
            <a:off x="762000" y="78486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Rectangle 270"/>
          <p:cNvSpPr/>
          <p:nvPr/>
        </p:nvSpPr>
        <p:spPr>
          <a:xfrm>
            <a:off x="2400300" y="7658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Rectangle 271"/>
          <p:cNvSpPr/>
          <p:nvPr/>
        </p:nvSpPr>
        <p:spPr>
          <a:xfrm>
            <a:off x="2819400" y="7658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Rectangle 272"/>
          <p:cNvSpPr/>
          <p:nvPr/>
        </p:nvSpPr>
        <p:spPr>
          <a:xfrm>
            <a:off x="3200400" y="7658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Rectangle 273"/>
          <p:cNvSpPr/>
          <p:nvPr/>
        </p:nvSpPr>
        <p:spPr>
          <a:xfrm>
            <a:off x="3581400" y="7658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Rectangle 274"/>
          <p:cNvSpPr/>
          <p:nvPr/>
        </p:nvSpPr>
        <p:spPr>
          <a:xfrm>
            <a:off x="3962400" y="7658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ctangle 275"/>
          <p:cNvSpPr/>
          <p:nvPr/>
        </p:nvSpPr>
        <p:spPr>
          <a:xfrm>
            <a:off x="4343400" y="7658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ctangle 276"/>
          <p:cNvSpPr/>
          <p:nvPr/>
        </p:nvSpPr>
        <p:spPr>
          <a:xfrm>
            <a:off x="4762500" y="7658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ctangle 277"/>
          <p:cNvSpPr/>
          <p:nvPr/>
        </p:nvSpPr>
        <p:spPr>
          <a:xfrm>
            <a:off x="5143500" y="7658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ctangle 278"/>
          <p:cNvSpPr/>
          <p:nvPr/>
        </p:nvSpPr>
        <p:spPr>
          <a:xfrm>
            <a:off x="5524500" y="7658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ctangle 279"/>
          <p:cNvSpPr/>
          <p:nvPr/>
        </p:nvSpPr>
        <p:spPr>
          <a:xfrm>
            <a:off x="5943600" y="7658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ctangle 280"/>
          <p:cNvSpPr/>
          <p:nvPr/>
        </p:nvSpPr>
        <p:spPr>
          <a:xfrm>
            <a:off x="6286500" y="7658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ctangle 281"/>
          <p:cNvSpPr/>
          <p:nvPr/>
        </p:nvSpPr>
        <p:spPr>
          <a:xfrm>
            <a:off x="6667500" y="7658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ctangle 282"/>
          <p:cNvSpPr/>
          <p:nvPr/>
        </p:nvSpPr>
        <p:spPr>
          <a:xfrm>
            <a:off x="381000" y="7962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4" name="Straight Connector 283"/>
          <p:cNvCxnSpPr/>
          <p:nvPr/>
        </p:nvCxnSpPr>
        <p:spPr>
          <a:xfrm>
            <a:off x="762000" y="81534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Rectangle 284"/>
          <p:cNvSpPr/>
          <p:nvPr/>
        </p:nvSpPr>
        <p:spPr>
          <a:xfrm>
            <a:off x="2400300" y="7962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Rectangle 285"/>
          <p:cNvSpPr/>
          <p:nvPr/>
        </p:nvSpPr>
        <p:spPr>
          <a:xfrm>
            <a:off x="2819400" y="7962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Rectangle 286"/>
          <p:cNvSpPr/>
          <p:nvPr/>
        </p:nvSpPr>
        <p:spPr>
          <a:xfrm>
            <a:off x="3200400" y="7962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3581400" y="7962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3962400" y="7962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4343400" y="7962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Rectangle 290"/>
          <p:cNvSpPr/>
          <p:nvPr/>
        </p:nvSpPr>
        <p:spPr>
          <a:xfrm>
            <a:off x="4762500" y="7962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ctangle 291"/>
          <p:cNvSpPr/>
          <p:nvPr/>
        </p:nvSpPr>
        <p:spPr>
          <a:xfrm>
            <a:off x="5143500" y="7962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ctangle 292"/>
          <p:cNvSpPr/>
          <p:nvPr/>
        </p:nvSpPr>
        <p:spPr>
          <a:xfrm>
            <a:off x="5524500" y="7962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ctangle 293"/>
          <p:cNvSpPr/>
          <p:nvPr/>
        </p:nvSpPr>
        <p:spPr>
          <a:xfrm>
            <a:off x="5943600" y="7962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ctangle 294"/>
          <p:cNvSpPr/>
          <p:nvPr/>
        </p:nvSpPr>
        <p:spPr>
          <a:xfrm>
            <a:off x="6286500" y="7962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ctangle 295"/>
          <p:cNvSpPr/>
          <p:nvPr/>
        </p:nvSpPr>
        <p:spPr>
          <a:xfrm>
            <a:off x="6667500" y="79629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ctangle 296"/>
          <p:cNvSpPr/>
          <p:nvPr/>
        </p:nvSpPr>
        <p:spPr>
          <a:xfrm>
            <a:off x="381000" y="8267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8" name="Straight Connector 297"/>
          <p:cNvCxnSpPr/>
          <p:nvPr/>
        </p:nvCxnSpPr>
        <p:spPr>
          <a:xfrm>
            <a:off x="762000" y="84582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Rectangle 298"/>
          <p:cNvSpPr/>
          <p:nvPr/>
        </p:nvSpPr>
        <p:spPr>
          <a:xfrm>
            <a:off x="2400300" y="8267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Rectangle 299"/>
          <p:cNvSpPr/>
          <p:nvPr/>
        </p:nvSpPr>
        <p:spPr>
          <a:xfrm>
            <a:off x="2819400" y="8267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Rectangle 300"/>
          <p:cNvSpPr/>
          <p:nvPr/>
        </p:nvSpPr>
        <p:spPr>
          <a:xfrm>
            <a:off x="3200400" y="8267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Rectangle 301"/>
          <p:cNvSpPr/>
          <p:nvPr/>
        </p:nvSpPr>
        <p:spPr>
          <a:xfrm>
            <a:off x="3581400" y="8267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Rectangle 302"/>
          <p:cNvSpPr/>
          <p:nvPr/>
        </p:nvSpPr>
        <p:spPr>
          <a:xfrm>
            <a:off x="3962400" y="8267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Rectangle 303"/>
          <p:cNvSpPr/>
          <p:nvPr/>
        </p:nvSpPr>
        <p:spPr>
          <a:xfrm>
            <a:off x="4343400" y="8267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Rectangle 304"/>
          <p:cNvSpPr/>
          <p:nvPr/>
        </p:nvSpPr>
        <p:spPr>
          <a:xfrm>
            <a:off x="4762500" y="8267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Rectangle 305"/>
          <p:cNvSpPr/>
          <p:nvPr/>
        </p:nvSpPr>
        <p:spPr>
          <a:xfrm>
            <a:off x="5143500" y="8267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ctangle 306"/>
          <p:cNvSpPr/>
          <p:nvPr/>
        </p:nvSpPr>
        <p:spPr>
          <a:xfrm>
            <a:off x="5524500" y="8267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Rectangle 307"/>
          <p:cNvSpPr/>
          <p:nvPr/>
        </p:nvSpPr>
        <p:spPr>
          <a:xfrm>
            <a:off x="5943600" y="8267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Rectangle 308"/>
          <p:cNvSpPr/>
          <p:nvPr/>
        </p:nvSpPr>
        <p:spPr>
          <a:xfrm>
            <a:off x="6286500" y="8267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ctangle 309"/>
          <p:cNvSpPr/>
          <p:nvPr/>
        </p:nvSpPr>
        <p:spPr>
          <a:xfrm>
            <a:off x="6667500" y="82677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ctangle 310"/>
          <p:cNvSpPr/>
          <p:nvPr/>
        </p:nvSpPr>
        <p:spPr>
          <a:xfrm>
            <a:off x="381000" y="8572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2" name="Straight Connector 311"/>
          <p:cNvCxnSpPr/>
          <p:nvPr/>
        </p:nvCxnSpPr>
        <p:spPr>
          <a:xfrm>
            <a:off x="762000" y="87630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" name="Rectangle 312"/>
          <p:cNvSpPr/>
          <p:nvPr/>
        </p:nvSpPr>
        <p:spPr>
          <a:xfrm>
            <a:off x="2400300" y="8572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Rectangle 313"/>
          <p:cNvSpPr/>
          <p:nvPr/>
        </p:nvSpPr>
        <p:spPr>
          <a:xfrm>
            <a:off x="2819400" y="8572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Rectangle 314"/>
          <p:cNvSpPr/>
          <p:nvPr/>
        </p:nvSpPr>
        <p:spPr>
          <a:xfrm>
            <a:off x="3200400" y="8572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ctangle 315"/>
          <p:cNvSpPr/>
          <p:nvPr/>
        </p:nvSpPr>
        <p:spPr>
          <a:xfrm>
            <a:off x="3581400" y="8572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ctangle 316"/>
          <p:cNvSpPr/>
          <p:nvPr/>
        </p:nvSpPr>
        <p:spPr>
          <a:xfrm>
            <a:off x="3962400" y="8572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ctangle 317"/>
          <p:cNvSpPr/>
          <p:nvPr/>
        </p:nvSpPr>
        <p:spPr>
          <a:xfrm>
            <a:off x="4343400" y="8572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ctangle 318"/>
          <p:cNvSpPr/>
          <p:nvPr/>
        </p:nvSpPr>
        <p:spPr>
          <a:xfrm>
            <a:off x="4762500" y="8572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ctangle 319"/>
          <p:cNvSpPr/>
          <p:nvPr/>
        </p:nvSpPr>
        <p:spPr>
          <a:xfrm>
            <a:off x="5143500" y="8572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ctangle 320"/>
          <p:cNvSpPr/>
          <p:nvPr/>
        </p:nvSpPr>
        <p:spPr>
          <a:xfrm>
            <a:off x="5524500" y="8572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ctangle 321"/>
          <p:cNvSpPr/>
          <p:nvPr/>
        </p:nvSpPr>
        <p:spPr>
          <a:xfrm>
            <a:off x="5943600" y="8572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ctangle 322"/>
          <p:cNvSpPr/>
          <p:nvPr/>
        </p:nvSpPr>
        <p:spPr>
          <a:xfrm>
            <a:off x="6286500" y="8572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ctangle 323"/>
          <p:cNvSpPr/>
          <p:nvPr/>
        </p:nvSpPr>
        <p:spPr>
          <a:xfrm>
            <a:off x="6667500" y="85725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ctangle 324"/>
          <p:cNvSpPr/>
          <p:nvPr/>
        </p:nvSpPr>
        <p:spPr>
          <a:xfrm>
            <a:off x="381000" y="8877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6" name="Straight Connector 325"/>
          <p:cNvCxnSpPr/>
          <p:nvPr/>
        </p:nvCxnSpPr>
        <p:spPr>
          <a:xfrm>
            <a:off x="762000" y="90678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Rectangle 326"/>
          <p:cNvSpPr/>
          <p:nvPr/>
        </p:nvSpPr>
        <p:spPr>
          <a:xfrm>
            <a:off x="2400300" y="8877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ctangle 327"/>
          <p:cNvSpPr/>
          <p:nvPr/>
        </p:nvSpPr>
        <p:spPr>
          <a:xfrm>
            <a:off x="2819400" y="8877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ctangle 328"/>
          <p:cNvSpPr/>
          <p:nvPr/>
        </p:nvSpPr>
        <p:spPr>
          <a:xfrm>
            <a:off x="3200400" y="8877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ctangle 329"/>
          <p:cNvSpPr/>
          <p:nvPr/>
        </p:nvSpPr>
        <p:spPr>
          <a:xfrm>
            <a:off x="3581400" y="8877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ctangle 330"/>
          <p:cNvSpPr/>
          <p:nvPr/>
        </p:nvSpPr>
        <p:spPr>
          <a:xfrm>
            <a:off x="3962400" y="8877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ctangle 331"/>
          <p:cNvSpPr/>
          <p:nvPr/>
        </p:nvSpPr>
        <p:spPr>
          <a:xfrm>
            <a:off x="4343400" y="8877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ctangle 332"/>
          <p:cNvSpPr/>
          <p:nvPr/>
        </p:nvSpPr>
        <p:spPr>
          <a:xfrm>
            <a:off x="4762500" y="8877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ctangle 333"/>
          <p:cNvSpPr/>
          <p:nvPr/>
        </p:nvSpPr>
        <p:spPr>
          <a:xfrm>
            <a:off x="5143500" y="8877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ctangle 334"/>
          <p:cNvSpPr/>
          <p:nvPr/>
        </p:nvSpPr>
        <p:spPr>
          <a:xfrm>
            <a:off x="5524500" y="8877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ctangle 335"/>
          <p:cNvSpPr/>
          <p:nvPr/>
        </p:nvSpPr>
        <p:spPr>
          <a:xfrm>
            <a:off x="5943600" y="8877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ctangle 336"/>
          <p:cNvSpPr/>
          <p:nvPr/>
        </p:nvSpPr>
        <p:spPr>
          <a:xfrm>
            <a:off x="6286500" y="8877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ctangle 337"/>
          <p:cNvSpPr/>
          <p:nvPr/>
        </p:nvSpPr>
        <p:spPr>
          <a:xfrm>
            <a:off x="6667500" y="88773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ctangle 338"/>
          <p:cNvSpPr/>
          <p:nvPr/>
        </p:nvSpPr>
        <p:spPr>
          <a:xfrm>
            <a:off x="381000" y="9182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0" name="Straight Connector 339"/>
          <p:cNvCxnSpPr/>
          <p:nvPr/>
        </p:nvCxnSpPr>
        <p:spPr>
          <a:xfrm>
            <a:off x="762000" y="9372600"/>
            <a:ext cx="1447800" cy="0"/>
          </a:xfrm>
          <a:prstGeom prst="line">
            <a:avLst/>
          </a:prstGeom>
          <a:ln w="1905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" name="Rectangle 340"/>
          <p:cNvSpPr/>
          <p:nvPr/>
        </p:nvSpPr>
        <p:spPr>
          <a:xfrm>
            <a:off x="2400300" y="9182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ctangle 341"/>
          <p:cNvSpPr/>
          <p:nvPr/>
        </p:nvSpPr>
        <p:spPr>
          <a:xfrm>
            <a:off x="2819400" y="9182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ctangle 342"/>
          <p:cNvSpPr/>
          <p:nvPr/>
        </p:nvSpPr>
        <p:spPr>
          <a:xfrm>
            <a:off x="3200400" y="9182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ctangle 343"/>
          <p:cNvSpPr/>
          <p:nvPr/>
        </p:nvSpPr>
        <p:spPr>
          <a:xfrm>
            <a:off x="3581400" y="9182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ctangle 344"/>
          <p:cNvSpPr/>
          <p:nvPr/>
        </p:nvSpPr>
        <p:spPr>
          <a:xfrm>
            <a:off x="3962400" y="9182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ctangle 345"/>
          <p:cNvSpPr/>
          <p:nvPr/>
        </p:nvSpPr>
        <p:spPr>
          <a:xfrm>
            <a:off x="4343400" y="9182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ctangle 346"/>
          <p:cNvSpPr/>
          <p:nvPr/>
        </p:nvSpPr>
        <p:spPr>
          <a:xfrm>
            <a:off x="4762500" y="9182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8" name="Rectangle 347"/>
          <p:cNvSpPr/>
          <p:nvPr/>
        </p:nvSpPr>
        <p:spPr>
          <a:xfrm>
            <a:off x="5143500" y="9182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Rectangle 348"/>
          <p:cNvSpPr/>
          <p:nvPr/>
        </p:nvSpPr>
        <p:spPr>
          <a:xfrm>
            <a:off x="5524500" y="9182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Rectangle 349"/>
          <p:cNvSpPr/>
          <p:nvPr/>
        </p:nvSpPr>
        <p:spPr>
          <a:xfrm>
            <a:off x="5943600" y="9182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Rectangle 350"/>
          <p:cNvSpPr/>
          <p:nvPr/>
        </p:nvSpPr>
        <p:spPr>
          <a:xfrm>
            <a:off x="6286500" y="9182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2" name="Rectangle 351"/>
          <p:cNvSpPr/>
          <p:nvPr/>
        </p:nvSpPr>
        <p:spPr>
          <a:xfrm>
            <a:off x="6667500" y="9182100"/>
            <a:ext cx="190500" cy="190500"/>
          </a:xfrm>
          <a:prstGeom prst="rect">
            <a:avLst/>
          </a:prstGeom>
          <a:noFill/>
          <a:ln w="1905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208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Rectangle 384"/>
          <p:cNvSpPr/>
          <p:nvPr/>
        </p:nvSpPr>
        <p:spPr>
          <a:xfrm>
            <a:off x="0" y="0"/>
            <a:ext cx="7315200" cy="5029200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2" name="Rectangle 381"/>
          <p:cNvSpPr/>
          <p:nvPr/>
        </p:nvSpPr>
        <p:spPr>
          <a:xfrm>
            <a:off x="0" y="4724400"/>
            <a:ext cx="7315200" cy="5334000"/>
          </a:xfrm>
          <a:prstGeom prst="rect">
            <a:avLst/>
          </a:prstGeom>
          <a:solidFill>
            <a:srgbClr val="FF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4" name="Rectangle 383"/>
          <p:cNvSpPr/>
          <p:nvPr/>
        </p:nvSpPr>
        <p:spPr>
          <a:xfrm>
            <a:off x="152400" y="152400"/>
            <a:ext cx="7010400" cy="9753600"/>
          </a:xfrm>
          <a:prstGeom prst="rect">
            <a:avLst/>
          </a:prstGeom>
          <a:solidFill>
            <a:schemeClr val="bg1"/>
          </a:solidFill>
          <a:ln w="12700"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ounded Rectangle 482"/>
          <p:cNvSpPr/>
          <p:nvPr/>
        </p:nvSpPr>
        <p:spPr>
          <a:xfrm>
            <a:off x="1343025" y="1066800"/>
            <a:ext cx="4629150" cy="493931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8" name="Rectangle 477"/>
          <p:cNvSpPr/>
          <p:nvPr/>
        </p:nvSpPr>
        <p:spPr>
          <a:xfrm>
            <a:off x="3156787" y="2085201"/>
            <a:ext cx="4006013" cy="246221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81000" y="25908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3238500" y="2400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81400" y="2400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86200" y="2400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191000" y="2400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495800" y="2400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800600" y="2400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43500" y="2400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87237" y="2400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829300" y="2400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172200" y="2400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15100" y="2400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819900" y="2400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048837" y="2085201"/>
            <a:ext cx="53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Metropolis Medium" pitchFamily="50" charset="0"/>
              </a:rPr>
              <a:t>Jan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29837" y="2085201"/>
            <a:ext cx="53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Metropolis Medium" pitchFamily="50" charset="0"/>
              </a:rPr>
              <a:t>Feb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34637" y="2085201"/>
            <a:ext cx="53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Metropolis Medium" pitchFamily="50" charset="0"/>
              </a:rPr>
              <a:t>Mar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39437" y="2085201"/>
            <a:ext cx="53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Metropolis Medium" pitchFamily="50" charset="0"/>
              </a:rPr>
              <a:t>Apr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44237" y="2085201"/>
            <a:ext cx="53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Metropolis Medium" pitchFamily="50" charset="0"/>
              </a:rPr>
              <a:t>May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49037" y="2085201"/>
            <a:ext cx="53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Metropolis Medium" pitchFamily="50" charset="0"/>
              </a:rPr>
              <a:t>Jun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53837" y="2085201"/>
            <a:ext cx="53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Metropolis Medium" pitchFamily="50" charset="0"/>
              </a:rPr>
              <a:t>Jul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334837" y="2085201"/>
            <a:ext cx="53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Metropolis Medium" pitchFamily="50" charset="0"/>
              </a:rPr>
              <a:t>Aug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39637" y="2085201"/>
            <a:ext cx="53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Metropolis Medium" pitchFamily="50" charset="0"/>
              </a:rPr>
              <a:t>Sep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20637" y="2085201"/>
            <a:ext cx="53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Metropolis Medium" pitchFamily="50" charset="0"/>
              </a:rPr>
              <a:t>Oct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401637" y="2085201"/>
            <a:ext cx="53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Metropolis Medium" pitchFamily="50" charset="0"/>
              </a:rPr>
              <a:t>Nov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706437" y="2085201"/>
            <a:ext cx="53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Metropolis Medium" pitchFamily="50" charset="0"/>
              </a:rPr>
              <a:t>Dec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238500" y="2705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581400" y="2705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886200" y="2705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191000" y="2705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495800" y="2705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800600" y="2705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143500" y="2705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487237" y="2705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829300" y="2705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172200" y="2705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515100" y="2705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819900" y="2705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237663" y="3009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581400" y="3009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3886200" y="3009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191000" y="3009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495800" y="3009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4800600" y="3009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5143500" y="3009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5487237" y="3009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5829300" y="3009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6172200" y="3009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6515100" y="3009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6819900" y="3009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3237663" y="3314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3581400" y="3314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3886200" y="3314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191000" y="3314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4495800" y="3314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4800600" y="3314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5143500" y="3314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5487237" y="3314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5829300" y="3314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6172200" y="3314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6515100" y="3314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6819900" y="3314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3237663" y="3619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3581400" y="3619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3886200" y="3619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4191000" y="3619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4495800" y="3619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4800600" y="3619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5143500" y="3619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5487237" y="3619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5829300" y="3619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6172200" y="3619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6515100" y="3619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819900" y="3619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3237663" y="3924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3581400" y="3924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3886200" y="3924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191000" y="3924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4495800" y="3924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4800600" y="3924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5143500" y="3924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5487237" y="3924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5829300" y="3924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6172200" y="3924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6515100" y="3924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6819900" y="3924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3237663" y="4229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3581400" y="4229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3886200" y="4229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4191000" y="4229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4495800" y="4229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800600" y="4229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5143500" y="4229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5487237" y="4229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5829300" y="4229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6172200" y="4229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6515100" y="4229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6819900" y="4229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3237663" y="4533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3581400" y="4533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3886200" y="4533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4191000" y="4533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4495800" y="4533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4800600" y="4533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5143500" y="4533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5487237" y="4533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5829300" y="4533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6172200" y="4533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515100" y="4533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6819900" y="4533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>
            <a:off x="3237663" y="4838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3581400" y="4838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3886200" y="4838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4191000" y="4838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4495800" y="4838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4800600" y="4838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5143500" y="4838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>
            <a:off x="5487237" y="4838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>
            <a:off x="5829300" y="4838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>
            <a:off x="6172200" y="4838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>
            <a:off x="6515100" y="4838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>
            <a:off x="6819900" y="4838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>
            <a:off x="3237663" y="5143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3581400" y="5143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3886200" y="5143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4191000" y="5143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4495800" y="5143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>
            <a:off x="4800600" y="5143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>
            <a:off x="5143500" y="5143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5487237" y="5143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5829300" y="5143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>
            <a:off x="6172200" y="5143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>
            <a:off x="6515100" y="5143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>
            <a:off x="6819900" y="5143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3238500" y="5448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3581400" y="5448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>
            <a:off x="3886200" y="5448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4191000" y="5448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>
            <a:off x="4495800" y="5448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>
            <a:off x="4800600" y="5448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>
            <a:off x="5143500" y="5448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>
            <a:off x="5487237" y="5448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5829300" y="5448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6172200" y="5448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6515100" y="5448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6819900" y="5448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/>
          <p:cNvSpPr/>
          <p:nvPr/>
        </p:nvSpPr>
        <p:spPr>
          <a:xfrm>
            <a:off x="3237663" y="5753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/>
          <p:cNvSpPr/>
          <p:nvPr/>
        </p:nvSpPr>
        <p:spPr>
          <a:xfrm>
            <a:off x="3581400" y="5753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>
            <a:off x="3886200" y="5753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/>
          <p:cNvSpPr/>
          <p:nvPr/>
        </p:nvSpPr>
        <p:spPr>
          <a:xfrm>
            <a:off x="4191000" y="5753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/>
          <p:cNvSpPr/>
          <p:nvPr/>
        </p:nvSpPr>
        <p:spPr>
          <a:xfrm>
            <a:off x="4495800" y="5753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/>
          <p:cNvSpPr/>
          <p:nvPr/>
        </p:nvSpPr>
        <p:spPr>
          <a:xfrm>
            <a:off x="4800600" y="5753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/>
          <p:cNvSpPr/>
          <p:nvPr/>
        </p:nvSpPr>
        <p:spPr>
          <a:xfrm>
            <a:off x="5143500" y="5753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/>
          <p:cNvSpPr/>
          <p:nvPr/>
        </p:nvSpPr>
        <p:spPr>
          <a:xfrm>
            <a:off x="5487237" y="5753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/>
          <p:cNvSpPr/>
          <p:nvPr/>
        </p:nvSpPr>
        <p:spPr>
          <a:xfrm>
            <a:off x="5829300" y="5753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>
            <a:off x="6172200" y="5753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/>
          <p:cNvSpPr/>
          <p:nvPr/>
        </p:nvSpPr>
        <p:spPr>
          <a:xfrm>
            <a:off x="6515100" y="5753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/>
          <p:cNvSpPr/>
          <p:nvPr/>
        </p:nvSpPr>
        <p:spPr>
          <a:xfrm>
            <a:off x="6819900" y="5753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/>
          <p:cNvSpPr/>
          <p:nvPr/>
        </p:nvSpPr>
        <p:spPr>
          <a:xfrm>
            <a:off x="3237663" y="6057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/>
          <p:cNvSpPr/>
          <p:nvPr/>
        </p:nvSpPr>
        <p:spPr>
          <a:xfrm>
            <a:off x="3581400" y="6057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/>
          <p:cNvSpPr/>
          <p:nvPr/>
        </p:nvSpPr>
        <p:spPr>
          <a:xfrm>
            <a:off x="3886200" y="6057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/>
          <p:cNvSpPr/>
          <p:nvPr/>
        </p:nvSpPr>
        <p:spPr>
          <a:xfrm>
            <a:off x="4191000" y="6057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/>
          <p:cNvSpPr/>
          <p:nvPr/>
        </p:nvSpPr>
        <p:spPr>
          <a:xfrm>
            <a:off x="4495800" y="6057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>
            <a:off x="4800600" y="6057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>
            <a:off x="5143500" y="6057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/>
          <p:cNvSpPr/>
          <p:nvPr/>
        </p:nvSpPr>
        <p:spPr>
          <a:xfrm>
            <a:off x="5487237" y="6057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/>
          <p:cNvSpPr/>
          <p:nvPr/>
        </p:nvSpPr>
        <p:spPr>
          <a:xfrm>
            <a:off x="5829300" y="6057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/>
          <p:cNvSpPr/>
          <p:nvPr/>
        </p:nvSpPr>
        <p:spPr>
          <a:xfrm>
            <a:off x="6172200" y="6057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93"/>
          <p:cNvSpPr/>
          <p:nvPr/>
        </p:nvSpPr>
        <p:spPr>
          <a:xfrm>
            <a:off x="6515100" y="6057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>
            <a:off x="6819900" y="6057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ctangle 197"/>
          <p:cNvSpPr/>
          <p:nvPr/>
        </p:nvSpPr>
        <p:spPr>
          <a:xfrm>
            <a:off x="3237663" y="6362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3581400" y="6362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/>
          <p:cNvSpPr/>
          <p:nvPr/>
        </p:nvSpPr>
        <p:spPr>
          <a:xfrm>
            <a:off x="3886200" y="6362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ctangle 200"/>
          <p:cNvSpPr/>
          <p:nvPr/>
        </p:nvSpPr>
        <p:spPr>
          <a:xfrm>
            <a:off x="4191000" y="6362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ctangle 201"/>
          <p:cNvSpPr/>
          <p:nvPr/>
        </p:nvSpPr>
        <p:spPr>
          <a:xfrm>
            <a:off x="4495800" y="6362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 202"/>
          <p:cNvSpPr/>
          <p:nvPr/>
        </p:nvSpPr>
        <p:spPr>
          <a:xfrm>
            <a:off x="4800600" y="6362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Rectangle 203"/>
          <p:cNvSpPr/>
          <p:nvPr/>
        </p:nvSpPr>
        <p:spPr>
          <a:xfrm>
            <a:off x="5143500" y="6362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204"/>
          <p:cNvSpPr/>
          <p:nvPr/>
        </p:nvSpPr>
        <p:spPr>
          <a:xfrm>
            <a:off x="5487237" y="6362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ctangle 205"/>
          <p:cNvSpPr/>
          <p:nvPr/>
        </p:nvSpPr>
        <p:spPr>
          <a:xfrm>
            <a:off x="5829300" y="6362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/>
          <p:cNvSpPr/>
          <p:nvPr/>
        </p:nvSpPr>
        <p:spPr>
          <a:xfrm>
            <a:off x="6172200" y="6362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>
            <a:off x="6515100" y="6362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/>
          <p:cNvSpPr/>
          <p:nvPr/>
        </p:nvSpPr>
        <p:spPr>
          <a:xfrm>
            <a:off x="6819900" y="6362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/>
          <p:cNvSpPr/>
          <p:nvPr/>
        </p:nvSpPr>
        <p:spPr>
          <a:xfrm>
            <a:off x="3237663" y="6667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Rectangle 212"/>
          <p:cNvSpPr/>
          <p:nvPr/>
        </p:nvSpPr>
        <p:spPr>
          <a:xfrm>
            <a:off x="3581400" y="6667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/>
          <p:cNvSpPr/>
          <p:nvPr/>
        </p:nvSpPr>
        <p:spPr>
          <a:xfrm>
            <a:off x="3886200" y="6667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ectangle 214"/>
          <p:cNvSpPr/>
          <p:nvPr/>
        </p:nvSpPr>
        <p:spPr>
          <a:xfrm>
            <a:off x="4191000" y="6667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ectangle 215"/>
          <p:cNvSpPr/>
          <p:nvPr/>
        </p:nvSpPr>
        <p:spPr>
          <a:xfrm>
            <a:off x="4495800" y="6667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ectangle 216"/>
          <p:cNvSpPr/>
          <p:nvPr/>
        </p:nvSpPr>
        <p:spPr>
          <a:xfrm>
            <a:off x="4800600" y="6667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Rectangle 217"/>
          <p:cNvSpPr/>
          <p:nvPr/>
        </p:nvSpPr>
        <p:spPr>
          <a:xfrm>
            <a:off x="5143500" y="6667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Rectangle 218"/>
          <p:cNvSpPr/>
          <p:nvPr/>
        </p:nvSpPr>
        <p:spPr>
          <a:xfrm>
            <a:off x="5487237" y="6667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Rectangle 219"/>
          <p:cNvSpPr/>
          <p:nvPr/>
        </p:nvSpPr>
        <p:spPr>
          <a:xfrm>
            <a:off x="5829300" y="6667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Rectangle 220"/>
          <p:cNvSpPr/>
          <p:nvPr/>
        </p:nvSpPr>
        <p:spPr>
          <a:xfrm>
            <a:off x="6172200" y="6667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6515100" y="6667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6819900" y="6667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Rectangle 225"/>
          <p:cNvSpPr/>
          <p:nvPr/>
        </p:nvSpPr>
        <p:spPr>
          <a:xfrm>
            <a:off x="3237663" y="6972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3581400" y="6972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3886200" y="6972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ectangle 228"/>
          <p:cNvSpPr/>
          <p:nvPr/>
        </p:nvSpPr>
        <p:spPr>
          <a:xfrm>
            <a:off x="4191000" y="6972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4495800" y="6972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4800600" y="6972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5143500" y="6972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ectangle 232"/>
          <p:cNvSpPr/>
          <p:nvPr/>
        </p:nvSpPr>
        <p:spPr>
          <a:xfrm>
            <a:off x="5487237" y="6972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Rectangle 233"/>
          <p:cNvSpPr/>
          <p:nvPr/>
        </p:nvSpPr>
        <p:spPr>
          <a:xfrm>
            <a:off x="5829300" y="6972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Rectangle 234"/>
          <p:cNvSpPr/>
          <p:nvPr/>
        </p:nvSpPr>
        <p:spPr>
          <a:xfrm>
            <a:off x="6172200" y="6972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Rectangle 235"/>
          <p:cNvSpPr/>
          <p:nvPr/>
        </p:nvSpPr>
        <p:spPr>
          <a:xfrm>
            <a:off x="6515100" y="6972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Rectangle 236"/>
          <p:cNvSpPr/>
          <p:nvPr/>
        </p:nvSpPr>
        <p:spPr>
          <a:xfrm>
            <a:off x="6819900" y="6972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Rectangle 239"/>
          <p:cNvSpPr/>
          <p:nvPr/>
        </p:nvSpPr>
        <p:spPr>
          <a:xfrm>
            <a:off x="3237663" y="7277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ectangle 240"/>
          <p:cNvSpPr/>
          <p:nvPr/>
        </p:nvSpPr>
        <p:spPr>
          <a:xfrm>
            <a:off x="3581400" y="7277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Rectangle 241"/>
          <p:cNvSpPr/>
          <p:nvPr/>
        </p:nvSpPr>
        <p:spPr>
          <a:xfrm>
            <a:off x="3886200" y="7277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ectangle 242"/>
          <p:cNvSpPr/>
          <p:nvPr/>
        </p:nvSpPr>
        <p:spPr>
          <a:xfrm>
            <a:off x="4191000" y="7277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Rectangle 243"/>
          <p:cNvSpPr/>
          <p:nvPr/>
        </p:nvSpPr>
        <p:spPr>
          <a:xfrm>
            <a:off x="4495800" y="7277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 244"/>
          <p:cNvSpPr/>
          <p:nvPr/>
        </p:nvSpPr>
        <p:spPr>
          <a:xfrm>
            <a:off x="4800600" y="7277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/>
          <p:cNvSpPr/>
          <p:nvPr/>
        </p:nvSpPr>
        <p:spPr>
          <a:xfrm>
            <a:off x="5143500" y="7277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ctangle 246"/>
          <p:cNvSpPr/>
          <p:nvPr/>
        </p:nvSpPr>
        <p:spPr>
          <a:xfrm>
            <a:off x="5487237" y="7277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Rectangle 247"/>
          <p:cNvSpPr/>
          <p:nvPr/>
        </p:nvSpPr>
        <p:spPr>
          <a:xfrm>
            <a:off x="5829300" y="7277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Rectangle 248"/>
          <p:cNvSpPr/>
          <p:nvPr/>
        </p:nvSpPr>
        <p:spPr>
          <a:xfrm>
            <a:off x="6172200" y="7277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Rectangle 249"/>
          <p:cNvSpPr/>
          <p:nvPr/>
        </p:nvSpPr>
        <p:spPr>
          <a:xfrm>
            <a:off x="6515100" y="7277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Rectangle 250"/>
          <p:cNvSpPr/>
          <p:nvPr/>
        </p:nvSpPr>
        <p:spPr>
          <a:xfrm>
            <a:off x="6819900" y="7277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Rectangle 253"/>
          <p:cNvSpPr/>
          <p:nvPr/>
        </p:nvSpPr>
        <p:spPr>
          <a:xfrm>
            <a:off x="3237663" y="7581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Rectangle 254"/>
          <p:cNvSpPr/>
          <p:nvPr/>
        </p:nvSpPr>
        <p:spPr>
          <a:xfrm>
            <a:off x="3581400" y="7581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Rectangle 255"/>
          <p:cNvSpPr/>
          <p:nvPr/>
        </p:nvSpPr>
        <p:spPr>
          <a:xfrm>
            <a:off x="3886200" y="7581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ctangle 256"/>
          <p:cNvSpPr/>
          <p:nvPr/>
        </p:nvSpPr>
        <p:spPr>
          <a:xfrm>
            <a:off x="4191000" y="7581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Rectangle 257"/>
          <p:cNvSpPr/>
          <p:nvPr/>
        </p:nvSpPr>
        <p:spPr>
          <a:xfrm>
            <a:off x="4495800" y="7581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ctangle 258"/>
          <p:cNvSpPr/>
          <p:nvPr/>
        </p:nvSpPr>
        <p:spPr>
          <a:xfrm>
            <a:off x="4800600" y="7581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ctangle 259"/>
          <p:cNvSpPr/>
          <p:nvPr/>
        </p:nvSpPr>
        <p:spPr>
          <a:xfrm>
            <a:off x="5143500" y="7581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ctangle 260"/>
          <p:cNvSpPr/>
          <p:nvPr/>
        </p:nvSpPr>
        <p:spPr>
          <a:xfrm>
            <a:off x="5487237" y="7581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ctangle 261"/>
          <p:cNvSpPr/>
          <p:nvPr/>
        </p:nvSpPr>
        <p:spPr>
          <a:xfrm>
            <a:off x="5829300" y="7581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ctangle 262"/>
          <p:cNvSpPr/>
          <p:nvPr/>
        </p:nvSpPr>
        <p:spPr>
          <a:xfrm>
            <a:off x="6172200" y="7581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ctangle 263"/>
          <p:cNvSpPr/>
          <p:nvPr/>
        </p:nvSpPr>
        <p:spPr>
          <a:xfrm>
            <a:off x="6515100" y="7581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ctangle 264"/>
          <p:cNvSpPr/>
          <p:nvPr/>
        </p:nvSpPr>
        <p:spPr>
          <a:xfrm>
            <a:off x="6819900" y="7581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Rectangle 267"/>
          <p:cNvSpPr/>
          <p:nvPr/>
        </p:nvSpPr>
        <p:spPr>
          <a:xfrm>
            <a:off x="3237663" y="7886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Rectangle 268"/>
          <p:cNvSpPr/>
          <p:nvPr/>
        </p:nvSpPr>
        <p:spPr>
          <a:xfrm>
            <a:off x="3581400" y="7886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Rectangle 269"/>
          <p:cNvSpPr/>
          <p:nvPr/>
        </p:nvSpPr>
        <p:spPr>
          <a:xfrm>
            <a:off x="3886200" y="7886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Rectangle 270"/>
          <p:cNvSpPr/>
          <p:nvPr/>
        </p:nvSpPr>
        <p:spPr>
          <a:xfrm>
            <a:off x="4191000" y="7886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Rectangle 271"/>
          <p:cNvSpPr/>
          <p:nvPr/>
        </p:nvSpPr>
        <p:spPr>
          <a:xfrm>
            <a:off x="4495800" y="7886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Rectangle 272"/>
          <p:cNvSpPr/>
          <p:nvPr/>
        </p:nvSpPr>
        <p:spPr>
          <a:xfrm>
            <a:off x="4800600" y="7886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Rectangle 273"/>
          <p:cNvSpPr/>
          <p:nvPr/>
        </p:nvSpPr>
        <p:spPr>
          <a:xfrm>
            <a:off x="5143500" y="7886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Rectangle 274"/>
          <p:cNvSpPr/>
          <p:nvPr/>
        </p:nvSpPr>
        <p:spPr>
          <a:xfrm>
            <a:off x="5487237" y="7886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ctangle 275"/>
          <p:cNvSpPr/>
          <p:nvPr/>
        </p:nvSpPr>
        <p:spPr>
          <a:xfrm>
            <a:off x="5829300" y="7886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Rectangle 276"/>
          <p:cNvSpPr/>
          <p:nvPr/>
        </p:nvSpPr>
        <p:spPr>
          <a:xfrm>
            <a:off x="6172200" y="7886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Rectangle 277"/>
          <p:cNvSpPr/>
          <p:nvPr/>
        </p:nvSpPr>
        <p:spPr>
          <a:xfrm>
            <a:off x="6515100" y="7886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ctangle 278"/>
          <p:cNvSpPr/>
          <p:nvPr/>
        </p:nvSpPr>
        <p:spPr>
          <a:xfrm>
            <a:off x="6819900" y="7886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ctangle 281"/>
          <p:cNvSpPr/>
          <p:nvPr/>
        </p:nvSpPr>
        <p:spPr>
          <a:xfrm>
            <a:off x="3238500" y="8184243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ctangle 282"/>
          <p:cNvSpPr/>
          <p:nvPr/>
        </p:nvSpPr>
        <p:spPr>
          <a:xfrm>
            <a:off x="3581400" y="8191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Rectangle 283"/>
          <p:cNvSpPr/>
          <p:nvPr/>
        </p:nvSpPr>
        <p:spPr>
          <a:xfrm>
            <a:off x="3886200" y="8191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Rectangle 284"/>
          <p:cNvSpPr/>
          <p:nvPr/>
        </p:nvSpPr>
        <p:spPr>
          <a:xfrm>
            <a:off x="4191000" y="8191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Rectangle 285"/>
          <p:cNvSpPr/>
          <p:nvPr/>
        </p:nvSpPr>
        <p:spPr>
          <a:xfrm>
            <a:off x="4495800" y="8191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Rectangle 286"/>
          <p:cNvSpPr/>
          <p:nvPr/>
        </p:nvSpPr>
        <p:spPr>
          <a:xfrm>
            <a:off x="4800600" y="8191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5143500" y="8191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5487237" y="8191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5829300" y="8191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Rectangle 290"/>
          <p:cNvSpPr/>
          <p:nvPr/>
        </p:nvSpPr>
        <p:spPr>
          <a:xfrm>
            <a:off x="6172200" y="8191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ctangle 291"/>
          <p:cNvSpPr/>
          <p:nvPr/>
        </p:nvSpPr>
        <p:spPr>
          <a:xfrm>
            <a:off x="6515100" y="8191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ctangle 292"/>
          <p:cNvSpPr/>
          <p:nvPr/>
        </p:nvSpPr>
        <p:spPr>
          <a:xfrm>
            <a:off x="6819900" y="81915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ctangle 295"/>
          <p:cNvSpPr/>
          <p:nvPr/>
        </p:nvSpPr>
        <p:spPr>
          <a:xfrm>
            <a:off x="3237663" y="8496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ctangle 296"/>
          <p:cNvSpPr/>
          <p:nvPr/>
        </p:nvSpPr>
        <p:spPr>
          <a:xfrm>
            <a:off x="3581400" y="8496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Rectangle 297"/>
          <p:cNvSpPr/>
          <p:nvPr/>
        </p:nvSpPr>
        <p:spPr>
          <a:xfrm>
            <a:off x="3886200" y="8496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Rectangle 298"/>
          <p:cNvSpPr/>
          <p:nvPr/>
        </p:nvSpPr>
        <p:spPr>
          <a:xfrm>
            <a:off x="4191000" y="8496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Rectangle 299"/>
          <p:cNvSpPr/>
          <p:nvPr/>
        </p:nvSpPr>
        <p:spPr>
          <a:xfrm>
            <a:off x="4495800" y="8496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Rectangle 300"/>
          <p:cNvSpPr/>
          <p:nvPr/>
        </p:nvSpPr>
        <p:spPr>
          <a:xfrm>
            <a:off x="4800600" y="8496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Rectangle 301"/>
          <p:cNvSpPr/>
          <p:nvPr/>
        </p:nvSpPr>
        <p:spPr>
          <a:xfrm>
            <a:off x="5143500" y="8496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Rectangle 302"/>
          <p:cNvSpPr/>
          <p:nvPr/>
        </p:nvSpPr>
        <p:spPr>
          <a:xfrm>
            <a:off x="5487237" y="8496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Rectangle 303"/>
          <p:cNvSpPr/>
          <p:nvPr/>
        </p:nvSpPr>
        <p:spPr>
          <a:xfrm>
            <a:off x="5829300" y="8496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Rectangle 304"/>
          <p:cNvSpPr/>
          <p:nvPr/>
        </p:nvSpPr>
        <p:spPr>
          <a:xfrm>
            <a:off x="6172200" y="8496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Rectangle 305"/>
          <p:cNvSpPr/>
          <p:nvPr/>
        </p:nvSpPr>
        <p:spPr>
          <a:xfrm>
            <a:off x="6515100" y="8496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ctangle 306"/>
          <p:cNvSpPr/>
          <p:nvPr/>
        </p:nvSpPr>
        <p:spPr>
          <a:xfrm>
            <a:off x="6819900" y="84963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Rectangle 309"/>
          <p:cNvSpPr/>
          <p:nvPr/>
        </p:nvSpPr>
        <p:spPr>
          <a:xfrm>
            <a:off x="3237663" y="8801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Rectangle 310"/>
          <p:cNvSpPr/>
          <p:nvPr/>
        </p:nvSpPr>
        <p:spPr>
          <a:xfrm>
            <a:off x="3581400" y="8801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Rectangle 311"/>
          <p:cNvSpPr/>
          <p:nvPr/>
        </p:nvSpPr>
        <p:spPr>
          <a:xfrm>
            <a:off x="3886200" y="8801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Rectangle 312"/>
          <p:cNvSpPr/>
          <p:nvPr/>
        </p:nvSpPr>
        <p:spPr>
          <a:xfrm>
            <a:off x="4191000" y="8801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Rectangle 313"/>
          <p:cNvSpPr/>
          <p:nvPr/>
        </p:nvSpPr>
        <p:spPr>
          <a:xfrm>
            <a:off x="4495800" y="8801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Rectangle 314"/>
          <p:cNvSpPr/>
          <p:nvPr/>
        </p:nvSpPr>
        <p:spPr>
          <a:xfrm>
            <a:off x="4800600" y="8801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ctangle 315"/>
          <p:cNvSpPr/>
          <p:nvPr/>
        </p:nvSpPr>
        <p:spPr>
          <a:xfrm>
            <a:off x="5143500" y="8801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ctangle 316"/>
          <p:cNvSpPr/>
          <p:nvPr/>
        </p:nvSpPr>
        <p:spPr>
          <a:xfrm>
            <a:off x="5487237" y="8801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ctangle 317"/>
          <p:cNvSpPr/>
          <p:nvPr/>
        </p:nvSpPr>
        <p:spPr>
          <a:xfrm>
            <a:off x="5829300" y="8801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Rectangle 318"/>
          <p:cNvSpPr/>
          <p:nvPr/>
        </p:nvSpPr>
        <p:spPr>
          <a:xfrm>
            <a:off x="6172200" y="8801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Rectangle 319"/>
          <p:cNvSpPr/>
          <p:nvPr/>
        </p:nvSpPr>
        <p:spPr>
          <a:xfrm>
            <a:off x="6515100" y="8801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ctangle 320"/>
          <p:cNvSpPr/>
          <p:nvPr/>
        </p:nvSpPr>
        <p:spPr>
          <a:xfrm>
            <a:off x="6819900" y="88011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Rectangle 323"/>
          <p:cNvSpPr/>
          <p:nvPr/>
        </p:nvSpPr>
        <p:spPr>
          <a:xfrm>
            <a:off x="3232987" y="9105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ctangle 324"/>
          <p:cNvSpPr/>
          <p:nvPr/>
        </p:nvSpPr>
        <p:spPr>
          <a:xfrm>
            <a:off x="3581400" y="9105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ctangle 325"/>
          <p:cNvSpPr/>
          <p:nvPr/>
        </p:nvSpPr>
        <p:spPr>
          <a:xfrm>
            <a:off x="3886200" y="9105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Rectangle 326"/>
          <p:cNvSpPr/>
          <p:nvPr/>
        </p:nvSpPr>
        <p:spPr>
          <a:xfrm>
            <a:off x="4191000" y="9105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Rectangle 327"/>
          <p:cNvSpPr/>
          <p:nvPr/>
        </p:nvSpPr>
        <p:spPr>
          <a:xfrm>
            <a:off x="4495800" y="9105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Rectangle 328"/>
          <p:cNvSpPr/>
          <p:nvPr/>
        </p:nvSpPr>
        <p:spPr>
          <a:xfrm>
            <a:off x="4800600" y="9105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Rectangle 329"/>
          <p:cNvSpPr/>
          <p:nvPr/>
        </p:nvSpPr>
        <p:spPr>
          <a:xfrm>
            <a:off x="5143500" y="9105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Rectangle 330"/>
          <p:cNvSpPr/>
          <p:nvPr/>
        </p:nvSpPr>
        <p:spPr>
          <a:xfrm>
            <a:off x="5487237" y="9105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Rectangle 331"/>
          <p:cNvSpPr/>
          <p:nvPr/>
        </p:nvSpPr>
        <p:spPr>
          <a:xfrm>
            <a:off x="5829300" y="9105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Rectangle 332"/>
          <p:cNvSpPr/>
          <p:nvPr/>
        </p:nvSpPr>
        <p:spPr>
          <a:xfrm>
            <a:off x="6172200" y="9105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ctangle 333"/>
          <p:cNvSpPr/>
          <p:nvPr/>
        </p:nvSpPr>
        <p:spPr>
          <a:xfrm>
            <a:off x="6515100" y="9105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ctangle 334"/>
          <p:cNvSpPr/>
          <p:nvPr/>
        </p:nvSpPr>
        <p:spPr>
          <a:xfrm>
            <a:off x="6819900" y="91059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ctangle 337"/>
          <p:cNvSpPr/>
          <p:nvPr/>
        </p:nvSpPr>
        <p:spPr>
          <a:xfrm>
            <a:off x="3232987" y="9410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ctangle 338"/>
          <p:cNvSpPr/>
          <p:nvPr/>
        </p:nvSpPr>
        <p:spPr>
          <a:xfrm>
            <a:off x="3581400" y="9410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ctangle 339"/>
          <p:cNvSpPr/>
          <p:nvPr/>
        </p:nvSpPr>
        <p:spPr>
          <a:xfrm>
            <a:off x="3886200" y="9410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ctangle 340"/>
          <p:cNvSpPr/>
          <p:nvPr/>
        </p:nvSpPr>
        <p:spPr>
          <a:xfrm>
            <a:off x="4191000" y="9410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ctangle 341"/>
          <p:cNvSpPr/>
          <p:nvPr/>
        </p:nvSpPr>
        <p:spPr>
          <a:xfrm>
            <a:off x="4495800" y="9410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ctangle 342"/>
          <p:cNvSpPr/>
          <p:nvPr/>
        </p:nvSpPr>
        <p:spPr>
          <a:xfrm>
            <a:off x="4800600" y="9410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ctangle 343"/>
          <p:cNvSpPr/>
          <p:nvPr/>
        </p:nvSpPr>
        <p:spPr>
          <a:xfrm>
            <a:off x="5143500" y="9410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ctangle 344"/>
          <p:cNvSpPr/>
          <p:nvPr/>
        </p:nvSpPr>
        <p:spPr>
          <a:xfrm>
            <a:off x="5487237" y="9410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ctangle 345"/>
          <p:cNvSpPr/>
          <p:nvPr/>
        </p:nvSpPr>
        <p:spPr>
          <a:xfrm>
            <a:off x="5829300" y="9410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ctangle 346"/>
          <p:cNvSpPr/>
          <p:nvPr/>
        </p:nvSpPr>
        <p:spPr>
          <a:xfrm>
            <a:off x="6172200" y="9410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8" name="Rectangle 347"/>
          <p:cNvSpPr/>
          <p:nvPr/>
        </p:nvSpPr>
        <p:spPr>
          <a:xfrm>
            <a:off x="6515100" y="9410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Rectangle 348"/>
          <p:cNvSpPr/>
          <p:nvPr/>
        </p:nvSpPr>
        <p:spPr>
          <a:xfrm>
            <a:off x="6819900" y="9410700"/>
            <a:ext cx="190500" cy="190500"/>
          </a:xfrm>
          <a:prstGeom prst="rect">
            <a:avLst/>
          </a:prstGeom>
          <a:noFill/>
          <a:ln w="12700">
            <a:solidFill>
              <a:srgbClr val="007D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9" name="Straight Connector 398"/>
          <p:cNvCxnSpPr/>
          <p:nvPr/>
        </p:nvCxnSpPr>
        <p:spPr>
          <a:xfrm>
            <a:off x="1143000" y="25908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Straight Connector 401"/>
          <p:cNvCxnSpPr/>
          <p:nvPr/>
        </p:nvCxnSpPr>
        <p:spPr>
          <a:xfrm>
            <a:off x="2362200" y="25908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Straight Connector 405"/>
          <p:cNvCxnSpPr/>
          <p:nvPr/>
        </p:nvCxnSpPr>
        <p:spPr>
          <a:xfrm>
            <a:off x="381000" y="28956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Straight Connector 406"/>
          <p:cNvCxnSpPr/>
          <p:nvPr/>
        </p:nvCxnSpPr>
        <p:spPr>
          <a:xfrm>
            <a:off x="1143000" y="28956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Straight Connector 407"/>
          <p:cNvCxnSpPr/>
          <p:nvPr/>
        </p:nvCxnSpPr>
        <p:spPr>
          <a:xfrm>
            <a:off x="2362200" y="28956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Straight Connector 408"/>
          <p:cNvCxnSpPr/>
          <p:nvPr/>
        </p:nvCxnSpPr>
        <p:spPr>
          <a:xfrm>
            <a:off x="381000" y="32004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Straight Connector 409"/>
          <p:cNvCxnSpPr/>
          <p:nvPr/>
        </p:nvCxnSpPr>
        <p:spPr>
          <a:xfrm>
            <a:off x="1143000" y="32004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Straight Connector 410"/>
          <p:cNvCxnSpPr/>
          <p:nvPr/>
        </p:nvCxnSpPr>
        <p:spPr>
          <a:xfrm>
            <a:off x="2362200" y="32004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Straight Connector 411"/>
          <p:cNvCxnSpPr/>
          <p:nvPr/>
        </p:nvCxnSpPr>
        <p:spPr>
          <a:xfrm>
            <a:off x="381000" y="35052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Straight Connector 412"/>
          <p:cNvCxnSpPr/>
          <p:nvPr/>
        </p:nvCxnSpPr>
        <p:spPr>
          <a:xfrm>
            <a:off x="1143000" y="35052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Straight Connector 413"/>
          <p:cNvCxnSpPr/>
          <p:nvPr/>
        </p:nvCxnSpPr>
        <p:spPr>
          <a:xfrm>
            <a:off x="2362200" y="35052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/>
          <p:cNvCxnSpPr/>
          <p:nvPr/>
        </p:nvCxnSpPr>
        <p:spPr>
          <a:xfrm>
            <a:off x="381000" y="38100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/>
          <p:cNvCxnSpPr/>
          <p:nvPr/>
        </p:nvCxnSpPr>
        <p:spPr>
          <a:xfrm>
            <a:off x="1143000" y="38100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/>
          <p:cNvCxnSpPr/>
          <p:nvPr/>
        </p:nvCxnSpPr>
        <p:spPr>
          <a:xfrm>
            <a:off x="2362200" y="38100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Straight Connector 417"/>
          <p:cNvCxnSpPr/>
          <p:nvPr/>
        </p:nvCxnSpPr>
        <p:spPr>
          <a:xfrm>
            <a:off x="381000" y="41148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/>
          <p:cNvCxnSpPr/>
          <p:nvPr/>
        </p:nvCxnSpPr>
        <p:spPr>
          <a:xfrm>
            <a:off x="1143000" y="41148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/>
          <p:cNvCxnSpPr/>
          <p:nvPr/>
        </p:nvCxnSpPr>
        <p:spPr>
          <a:xfrm>
            <a:off x="2362200" y="41148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Straight Connector 420"/>
          <p:cNvCxnSpPr/>
          <p:nvPr/>
        </p:nvCxnSpPr>
        <p:spPr>
          <a:xfrm>
            <a:off x="381000" y="44196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Straight Connector 421"/>
          <p:cNvCxnSpPr/>
          <p:nvPr/>
        </p:nvCxnSpPr>
        <p:spPr>
          <a:xfrm>
            <a:off x="1143000" y="44196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Straight Connector 422"/>
          <p:cNvCxnSpPr/>
          <p:nvPr/>
        </p:nvCxnSpPr>
        <p:spPr>
          <a:xfrm>
            <a:off x="2362200" y="44196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Straight Connector 423"/>
          <p:cNvCxnSpPr/>
          <p:nvPr/>
        </p:nvCxnSpPr>
        <p:spPr>
          <a:xfrm>
            <a:off x="381000" y="47244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Straight Connector 424"/>
          <p:cNvCxnSpPr/>
          <p:nvPr/>
        </p:nvCxnSpPr>
        <p:spPr>
          <a:xfrm>
            <a:off x="1143000" y="47244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Straight Connector 425"/>
          <p:cNvCxnSpPr/>
          <p:nvPr/>
        </p:nvCxnSpPr>
        <p:spPr>
          <a:xfrm>
            <a:off x="2362200" y="47244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Straight Connector 426"/>
          <p:cNvCxnSpPr/>
          <p:nvPr/>
        </p:nvCxnSpPr>
        <p:spPr>
          <a:xfrm>
            <a:off x="381000" y="50292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Straight Connector 427"/>
          <p:cNvCxnSpPr/>
          <p:nvPr/>
        </p:nvCxnSpPr>
        <p:spPr>
          <a:xfrm>
            <a:off x="1143000" y="50292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Straight Connector 428"/>
          <p:cNvCxnSpPr/>
          <p:nvPr/>
        </p:nvCxnSpPr>
        <p:spPr>
          <a:xfrm>
            <a:off x="2362200" y="50292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Straight Connector 429"/>
          <p:cNvCxnSpPr/>
          <p:nvPr/>
        </p:nvCxnSpPr>
        <p:spPr>
          <a:xfrm>
            <a:off x="381000" y="53340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Straight Connector 430"/>
          <p:cNvCxnSpPr/>
          <p:nvPr/>
        </p:nvCxnSpPr>
        <p:spPr>
          <a:xfrm>
            <a:off x="1143000" y="53340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Straight Connector 431"/>
          <p:cNvCxnSpPr/>
          <p:nvPr/>
        </p:nvCxnSpPr>
        <p:spPr>
          <a:xfrm>
            <a:off x="2362200" y="53340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Straight Connector 432"/>
          <p:cNvCxnSpPr/>
          <p:nvPr/>
        </p:nvCxnSpPr>
        <p:spPr>
          <a:xfrm>
            <a:off x="381000" y="56388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Straight Connector 433"/>
          <p:cNvCxnSpPr/>
          <p:nvPr/>
        </p:nvCxnSpPr>
        <p:spPr>
          <a:xfrm>
            <a:off x="1143000" y="56388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Straight Connector 434"/>
          <p:cNvCxnSpPr/>
          <p:nvPr/>
        </p:nvCxnSpPr>
        <p:spPr>
          <a:xfrm>
            <a:off x="2362200" y="56388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Straight Connector 435"/>
          <p:cNvCxnSpPr/>
          <p:nvPr/>
        </p:nvCxnSpPr>
        <p:spPr>
          <a:xfrm>
            <a:off x="381000" y="59436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Straight Connector 436"/>
          <p:cNvCxnSpPr/>
          <p:nvPr/>
        </p:nvCxnSpPr>
        <p:spPr>
          <a:xfrm>
            <a:off x="1143000" y="59436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8" name="Straight Connector 437"/>
          <p:cNvCxnSpPr/>
          <p:nvPr/>
        </p:nvCxnSpPr>
        <p:spPr>
          <a:xfrm>
            <a:off x="2362200" y="59436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9" name="Straight Connector 438"/>
          <p:cNvCxnSpPr/>
          <p:nvPr/>
        </p:nvCxnSpPr>
        <p:spPr>
          <a:xfrm>
            <a:off x="381000" y="62484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0" name="Straight Connector 439"/>
          <p:cNvCxnSpPr/>
          <p:nvPr/>
        </p:nvCxnSpPr>
        <p:spPr>
          <a:xfrm>
            <a:off x="1143000" y="62484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Straight Connector 440"/>
          <p:cNvCxnSpPr/>
          <p:nvPr/>
        </p:nvCxnSpPr>
        <p:spPr>
          <a:xfrm>
            <a:off x="2362200" y="62484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2" name="Straight Connector 441"/>
          <p:cNvCxnSpPr/>
          <p:nvPr/>
        </p:nvCxnSpPr>
        <p:spPr>
          <a:xfrm>
            <a:off x="381000" y="65532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Straight Connector 442"/>
          <p:cNvCxnSpPr/>
          <p:nvPr/>
        </p:nvCxnSpPr>
        <p:spPr>
          <a:xfrm>
            <a:off x="1143000" y="65532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Straight Connector 443"/>
          <p:cNvCxnSpPr/>
          <p:nvPr/>
        </p:nvCxnSpPr>
        <p:spPr>
          <a:xfrm>
            <a:off x="2362200" y="65532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Straight Connector 444"/>
          <p:cNvCxnSpPr/>
          <p:nvPr/>
        </p:nvCxnSpPr>
        <p:spPr>
          <a:xfrm>
            <a:off x="381000" y="68580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Straight Connector 445"/>
          <p:cNvCxnSpPr/>
          <p:nvPr/>
        </p:nvCxnSpPr>
        <p:spPr>
          <a:xfrm>
            <a:off x="1143000" y="68580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7" name="Straight Connector 446"/>
          <p:cNvCxnSpPr/>
          <p:nvPr/>
        </p:nvCxnSpPr>
        <p:spPr>
          <a:xfrm>
            <a:off x="2362200" y="68580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Straight Connector 447"/>
          <p:cNvCxnSpPr/>
          <p:nvPr/>
        </p:nvCxnSpPr>
        <p:spPr>
          <a:xfrm>
            <a:off x="381000" y="71628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Straight Connector 448"/>
          <p:cNvCxnSpPr/>
          <p:nvPr/>
        </p:nvCxnSpPr>
        <p:spPr>
          <a:xfrm>
            <a:off x="1143000" y="71628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Straight Connector 449"/>
          <p:cNvCxnSpPr/>
          <p:nvPr/>
        </p:nvCxnSpPr>
        <p:spPr>
          <a:xfrm>
            <a:off x="2362200" y="71628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Straight Connector 450"/>
          <p:cNvCxnSpPr/>
          <p:nvPr/>
        </p:nvCxnSpPr>
        <p:spPr>
          <a:xfrm>
            <a:off x="381000" y="74676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Straight Connector 451"/>
          <p:cNvCxnSpPr/>
          <p:nvPr/>
        </p:nvCxnSpPr>
        <p:spPr>
          <a:xfrm>
            <a:off x="1143000" y="74676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Straight Connector 452"/>
          <p:cNvCxnSpPr/>
          <p:nvPr/>
        </p:nvCxnSpPr>
        <p:spPr>
          <a:xfrm>
            <a:off x="2362200" y="74676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Straight Connector 453"/>
          <p:cNvCxnSpPr/>
          <p:nvPr/>
        </p:nvCxnSpPr>
        <p:spPr>
          <a:xfrm>
            <a:off x="381000" y="77724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Straight Connector 454"/>
          <p:cNvCxnSpPr/>
          <p:nvPr/>
        </p:nvCxnSpPr>
        <p:spPr>
          <a:xfrm>
            <a:off x="1143000" y="77724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Straight Connector 455"/>
          <p:cNvCxnSpPr/>
          <p:nvPr/>
        </p:nvCxnSpPr>
        <p:spPr>
          <a:xfrm>
            <a:off x="2362200" y="77724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Straight Connector 456"/>
          <p:cNvCxnSpPr/>
          <p:nvPr/>
        </p:nvCxnSpPr>
        <p:spPr>
          <a:xfrm>
            <a:off x="381000" y="80772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Straight Connector 457"/>
          <p:cNvCxnSpPr/>
          <p:nvPr/>
        </p:nvCxnSpPr>
        <p:spPr>
          <a:xfrm>
            <a:off x="1143000" y="80772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9" name="Straight Connector 458"/>
          <p:cNvCxnSpPr/>
          <p:nvPr/>
        </p:nvCxnSpPr>
        <p:spPr>
          <a:xfrm>
            <a:off x="2362200" y="80772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/>
          <p:cNvCxnSpPr/>
          <p:nvPr/>
        </p:nvCxnSpPr>
        <p:spPr>
          <a:xfrm>
            <a:off x="381000" y="83820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Straight Connector 460"/>
          <p:cNvCxnSpPr/>
          <p:nvPr/>
        </p:nvCxnSpPr>
        <p:spPr>
          <a:xfrm>
            <a:off x="1143000" y="83820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2" name="Straight Connector 461"/>
          <p:cNvCxnSpPr/>
          <p:nvPr/>
        </p:nvCxnSpPr>
        <p:spPr>
          <a:xfrm>
            <a:off x="2362200" y="83820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Straight Connector 462"/>
          <p:cNvCxnSpPr/>
          <p:nvPr/>
        </p:nvCxnSpPr>
        <p:spPr>
          <a:xfrm>
            <a:off x="381000" y="86868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4" name="Straight Connector 463"/>
          <p:cNvCxnSpPr/>
          <p:nvPr/>
        </p:nvCxnSpPr>
        <p:spPr>
          <a:xfrm>
            <a:off x="1143000" y="86868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5" name="Straight Connector 464"/>
          <p:cNvCxnSpPr/>
          <p:nvPr/>
        </p:nvCxnSpPr>
        <p:spPr>
          <a:xfrm>
            <a:off x="2362200" y="86868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Straight Connector 465"/>
          <p:cNvCxnSpPr/>
          <p:nvPr/>
        </p:nvCxnSpPr>
        <p:spPr>
          <a:xfrm>
            <a:off x="381000" y="89916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Straight Connector 466"/>
          <p:cNvCxnSpPr/>
          <p:nvPr/>
        </p:nvCxnSpPr>
        <p:spPr>
          <a:xfrm>
            <a:off x="1143000" y="89916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Straight Connector 467"/>
          <p:cNvCxnSpPr/>
          <p:nvPr/>
        </p:nvCxnSpPr>
        <p:spPr>
          <a:xfrm>
            <a:off x="2362200" y="89916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Straight Connector 468"/>
          <p:cNvCxnSpPr/>
          <p:nvPr/>
        </p:nvCxnSpPr>
        <p:spPr>
          <a:xfrm>
            <a:off x="381000" y="92964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Straight Connector 469"/>
          <p:cNvCxnSpPr/>
          <p:nvPr/>
        </p:nvCxnSpPr>
        <p:spPr>
          <a:xfrm>
            <a:off x="1143000" y="92964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Straight Connector 470"/>
          <p:cNvCxnSpPr/>
          <p:nvPr/>
        </p:nvCxnSpPr>
        <p:spPr>
          <a:xfrm>
            <a:off x="2362200" y="92964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Straight Connector 471"/>
          <p:cNvCxnSpPr/>
          <p:nvPr/>
        </p:nvCxnSpPr>
        <p:spPr>
          <a:xfrm>
            <a:off x="381000" y="96012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Straight Connector 472"/>
          <p:cNvCxnSpPr/>
          <p:nvPr/>
        </p:nvCxnSpPr>
        <p:spPr>
          <a:xfrm>
            <a:off x="1143000" y="9601200"/>
            <a:ext cx="10668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4" name="Straight Connector 473"/>
          <p:cNvCxnSpPr/>
          <p:nvPr/>
        </p:nvCxnSpPr>
        <p:spPr>
          <a:xfrm>
            <a:off x="2362200" y="9601200"/>
            <a:ext cx="609600" cy="0"/>
          </a:xfrm>
          <a:prstGeom prst="line">
            <a:avLst/>
          </a:prstGeom>
          <a:ln w="127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5" name="TextBox 474"/>
          <p:cNvSpPr txBox="1"/>
          <p:nvPr/>
        </p:nvSpPr>
        <p:spPr>
          <a:xfrm>
            <a:off x="381837" y="1981200"/>
            <a:ext cx="53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007D37"/>
                </a:solidFill>
                <a:latin typeface="Metropolis Medium" pitchFamily="50" charset="0"/>
              </a:rPr>
              <a:t>Date</a:t>
            </a:r>
          </a:p>
        </p:txBody>
      </p:sp>
      <p:sp>
        <p:nvSpPr>
          <p:cNvPr id="476" name="TextBox 475"/>
          <p:cNvSpPr txBox="1"/>
          <p:nvPr/>
        </p:nvSpPr>
        <p:spPr>
          <a:xfrm>
            <a:off x="1295400" y="1981200"/>
            <a:ext cx="532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007D37"/>
                </a:solidFill>
                <a:latin typeface="Metropolis Medium" pitchFamily="50" charset="0"/>
              </a:rPr>
              <a:t>Bill</a:t>
            </a:r>
          </a:p>
        </p:txBody>
      </p:sp>
      <p:sp>
        <p:nvSpPr>
          <p:cNvPr id="477" name="TextBox 476"/>
          <p:cNvSpPr txBox="1"/>
          <p:nvPr/>
        </p:nvSpPr>
        <p:spPr>
          <a:xfrm>
            <a:off x="2209800" y="19812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007D37"/>
                </a:solidFill>
                <a:latin typeface="Metropolis Medium" pitchFamily="50" charset="0"/>
              </a:rPr>
              <a:t>Amount</a:t>
            </a:r>
          </a:p>
        </p:txBody>
      </p:sp>
      <p:cxnSp>
        <p:nvCxnSpPr>
          <p:cNvPr id="480" name="Straight Connector 479"/>
          <p:cNvCxnSpPr/>
          <p:nvPr/>
        </p:nvCxnSpPr>
        <p:spPr>
          <a:xfrm>
            <a:off x="381000" y="1828800"/>
            <a:ext cx="6591718" cy="0"/>
          </a:xfrm>
          <a:prstGeom prst="line">
            <a:avLst/>
          </a:prstGeom>
          <a:ln w="38100">
            <a:solidFill>
              <a:srgbClr val="007D3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" name="TextBox 480"/>
          <p:cNvSpPr txBox="1"/>
          <p:nvPr/>
        </p:nvSpPr>
        <p:spPr>
          <a:xfrm>
            <a:off x="293914" y="335643"/>
            <a:ext cx="6781800" cy="76944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spc="200" dirty="0">
                <a:solidFill>
                  <a:srgbClr val="007D37"/>
                </a:solidFill>
                <a:latin typeface="Metropolis Extra Bold" pitchFamily="50" charset="0"/>
              </a:rPr>
              <a:t>MONTHLY BILL</a:t>
            </a:r>
          </a:p>
        </p:txBody>
      </p:sp>
      <p:sp>
        <p:nvSpPr>
          <p:cNvPr id="482" name="TextBox 481"/>
          <p:cNvSpPr txBox="1"/>
          <p:nvPr/>
        </p:nvSpPr>
        <p:spPr>
          <a:xfrm>
            <a:off x="304800" y="1066800"/>
            <a:ext cx="6781800" cy="461665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i="1" spc="200" dirty="0">
                <a:solidFill>
                  <a:srgbClr val="007D37"/>
                </a:solidFill>
                <a:latin typeface="Metropolis Medium" pitchFamily="50" charset="0"/>
              </a:rPr>
              <a:t>Payment Tracker </a:t>
            </a:r>
          </a:p>
        </p:txBody>
      </p:sp>
    </p:spTree>
    <p:extLst>
      <p:ext uri="{BB962C8B-B14F-4D97-AF65-F5344CB8AC3E}">
        <p14:creationId xmlns:p14="http://schemas.microsoft.com/office/powerpoint/2010/main" val="2730061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7315200" cy="5029200"/>
          </a:xfrm>
          <a:prstGeom prst="rect">
            <a:avLst/>
          </a:prstGeom>
          <a:solidFill>
            <a:srgbClr val="FF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4724400"/>
            <a:ext cx="7315200" cy="5334000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2400" y="99646"/>
            <a:ext cx="7010400" cy="9753600"/>
          </a:xfrm>
          <a:prstGeom prst="rect">
            <a:avLst/>
          </a:prstGeom>
          <a:solidFill>
            <a:schemeClr val="bg1"/>
          </a:solidFill>
          <a:ln w="12700"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33400" y="609600"/>
            <a:ext cx="6324600" cy="1219200"/>
          </a:xfrm>
          <a:prstGeom prst="rect">
            <a:avLst/>
          </a:prstGeom>
          <a:noFill/>
          <a:ln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162050" y="759945"/>
            <a:ext cx="4914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007D37"/>
                </a:solidFill>
                <a:latin typeface="Metropolis Extra Bold" pitchFamily="50" charset="0"/>
              </a:rPr>
              <a:t>DEBT PAYOFF PLANNER</a:t>
            </a:r>
          </a:p>
        </p:txBody>
      </p:sp>
      <p:sp>
        <p:nvSpPr>
          <p:cNvPr id="5" name="Rectangle 4"/>
          <p:cNvSpPr/>
          <p:nvPr/>
        </p:nvSpPr>
        <p:spPr>
          <a:xfrm>
            <a:off x="1333500" y="1524000"/>
            <a:ext cx="4648200" cy="584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1524000"/>
            <a:ext cx="6781800" cy="584775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spc="200" dirty="0">
                <a:solidFill>
                  <a:srgbClr val="007D37"/>
                </a:solidFill>
                <a:latin typeface="Metropolis Medium" pitchFamily="50" charset="0"/>
              </a:rPr>
              <a:t>DEBT PAYDOWN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69845" y="2096869"/>
            <a:ext cx="3390900" cy="76944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spc="200" dirty="0">
                <a:solidFill>
                  <a:srgbClr val="007D37"/>
                </a:solidFill>
                <a:latin typeface="Montaseli Script" pitchFamily="50" charset="0"/>
              </a:rPr>
              <a:t>Worksheet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59164"/>
              </p:ext>
            </p:extLst>
          </p:nvPr>
        </p:nvGraphicFramePr>
        <p:xfrm>
          <a:off x="533400" y="3489960"/>
          <a:ext cx="6324600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4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Raleway" pitchFamily="34" charset="0"/>
                        </a:rPr>
                        <a:t>Interest Rate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Raleway" pitchFamily="34" charset="0"/>
                        </a:rPr>
                        <a:t>Minimum Payment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>
                          <a:latin typeface="Raleway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500" dirty="0">
                          <a:latin typeface="Raleway" pitchFamily="34" charset="0"/>
                        </a:rPr>
                        <a:t>Date Due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baseline="0" dirty="0">
                          <a:latin typeface="Raleway" pitchFamily="34" charset="0"/>
                        </a:rPr>
                        <a:t> </a:t>
                      </a:r>
                      <a:endParaRPr lang="en-US" sz="600" dirty="0">
                        <a:latin typeface="Raleway" pitchFamily="34" charset="0"/>
                      </a:endParaRPr>
                    </a:p>
                    <a:p>
                      <a:pPr algn="ctr"/>
                      <a:r>
                        <a:rPr lang="en-US" sz="1500" dirty="0">
                          <a:latin typeface="Raleway" pitchFamily="34" charset="0"/>
                        </a:rPr>
                        <a:t>Extra $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Raleway" pitchFamily="34" charset="0"/>
                        </a:rPr>
                        <a:t>Payment Sent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Raleway" pitchFamily="34" charset="0"/>
                        </a:rPr>
                        <a:t>Payment Balance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1507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48200" y="3106579"/>
            <a:ext cx="114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7D37"/>
                </a:solidFill>
                <a:latin typeface="Metropolis Medium" pitchFamily="50" charset="0"/>
              </a:rPr>
              <a:t>creditor: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5486400" y="3276600"/>
            <a:ext cx="1371600" cy="0"/>
          </a:xfrm>
          <a:prstGeom prst="line">
            <a:avLst/>
          </a:prstGeom>
          <a:ln w="952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phic 15" descr="Coins">
            <a:extLst>
              <a:ext uri="{FF2B5EF4-FFF2-40B4-BE49-F238E27FC236}">
                <a16:creationId xmlns:a16="http://schemas.microsoft.com/office/drawing/2014/main" id="{D7848B90-D639-4A18-A427-D2E253E48B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0974" y="2143236"/>
            <a:ext cx="582803" cy="582803"/>
          </a:xfrm>
          <a:prstGeom prst="rect">
            <a:avLst/>
          </a:prstGeom>
        </p:spPr>
      </p:pic>
      <p:pic>
        <p:nvPicPr>
          <p:cNvPr id="21" name="Graphic 20" descr="Piggy Bank">
            <a:extLst>
              <a:ext uri="{FF2B5EF4-FFF2-40B4-BE49-F238E27FC236}">
                <a16:creationId xmlns:a16="http://schemas.microsoft.com/office/drawing/2014/main" id="{76FF9B2E-85EA-4196-A419-398692CA4E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60130">
            <a:off x="6015303" y="2157109"/>
            <a:ext cx="808747" cy="808747"/>
          </a:xfrm>
          <a:prstGeom prst="rect">
            <a:avLst/>
          </a:prstGeom>
        </p:spPr>
      </p:pic>
      <p:pic>
        <p:nvPicPr>
          <p:cNvPr id="22" name="Graphic 21" descr="Dollar">
            <a:extLst>
              <a:ext uri="{FF2B5EF4-FFF2-40B4-BE49-F238E27FC236}">
                <a16:creationId xmlns:a16="http://schemas.microsoft.com/office/drawing/2014/main" id="{C502940C-DC90-4C1E-840D-D9B054D259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1220230">
            <a:off x="1292109" y="2594789"/>
            <a:ext cx="639598" cy="63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672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7315200" cy="5029200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4724400"/>
            <a:ext cx="7315200" cy="5334000"/>
          </a:xfrm>
          <a:prstGeom prst="rect">
            <a:avLst/>
          </a:prstGeom>
          <a:solidFill>
            <a:srgbClr val="FF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52400" y="99646"/>
            <a:ext cx="7010400" cy="9753600"/>
          </a:xfrm>
          <a:prstGeom prst="rect">
            <a:avLst/>
          </a:prstGeom>
          <a:solidFill>
            <a:schemeClr val="bg1"/>
          </a:solidFill>
          <a:ln w="12700"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0A3CB31-FF60-4A82-9423-1185720DB564}"/>
              </a:ext>
            </a:extLst>
          </p:cNvPr>
          <p:cNvGrpSpPr/>
          <p:nvPr/>
        </p:nvGrpSpPr>
        <p:grpSpPr>
          <a:xfrm>
            <a:off x="302865" y="346987"/>
            <a:ext cx="3186249" cy="1066999"/>
            <a:chOff x="293536" y="261287"/>
            <a:chExt cx="4490596" cy="145943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03CA48E-12E3-4E54-AEBE-5D1B2D43767B}"/>
                </a:ext>
              </a:extLst>
            </p:cNvPr>
            <p:cNvSpPr/>
            <p:nvPr/>
          </p:nvSpPr>
          <p:spPr>
            <a:xfrm>
              <a:off x="878619" y="578781"/>
              <a:ext cx="228600" cy="228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FA616BB-2527-41E8-8514-4421189D5FE3}"/>
                </a:ext>
              </a:extLst>
            </p:cNvPr>
            <p:cNvSpPr/>
            <p:nvPr/>
          </p:nvSpPr>
          <p:spPr>
            <a:xfrm>
              <a:off x="1348213" y="345746"/>
              <a:ext cx="416624" cy="416624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3443B58-DD5A-4DA3-9AD7-D0531702508F}"/>
                </a:ext>
              </a:extLst>
            </p:cNvPr>
            <p:cNvSpPr/>
            <p:nvPr/>
          </p:nvSpPr>
          <p:spPr>
            <a:xfrm>
              <a:off x="685800" y="1395436"/>
              <a:ext cx="325281" cy="325281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4096E77-E84C-491C-BD80-C01A9678C8FB}"/>
                </a:ext>
              </a:extLst>
            </p:cNvPr>
            <p:cNvSpPr/>
            <p:nvPr/>
          </p:nvSpPr>
          <p:spPr>
            <a:xfrm>
              <a:off x="1474805" y="1113349"/>
              <a:ext cx="416624" cy="41662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6AB1443-07DA-4822-8D50-51384628A835}"/>
                </a:ext>
              </a:extLst>
            </p:cNvPr>
            <p:cNvSpPr/>
            <p:nvPr/>
          </p:nvSpPr>
          <p:spPr>
            <a:xfrm>
              <a:off x="2324704" y="625305"/>
              <a:ext cx="272600" cy="272600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1736F30-8C22-4FAF-9E9E-CB10B8F499DC}"/>
                </a:ext>
              </a:extLst>
            </p:cNvPr>
            <p:cNvSpPr/>
            <p:nvPr/>
          </p:nvSpPr>
          <p:spPr>
            <a:xfrm>
              <a:off x="3051470" y="275958"/>
              <a:ext cx="272600" cy="272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2AC2D3A-5E7F-47E5-97E1-6B9B610E969D}"/>
                </a:ext>
              </a:extLst>
            </p:cNvPr>
            <p:cNvSpPr/>
            <p:nvPr/>
          </p:nvSpPr>
          <p:spPr>
            <a:xfrm>
              <a:off x="2461004" y="1183381"/>
              <a:ext cx="283116" cy="283116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3B7E0BC-A64A-40C4-8FE1-BE7C70BC5348}"/>
                </a:ext>
              </a:extLst>
            </p:cNvPr>
            <p:cNvSpPr/>
            <p:nvPr/>
          </p:nvSpPr>
          <p:spPr>
            <a:xfrm>
              <a:off x="3227906" y="688702"/>
              <a:ext cx="415794" cy="41579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705662B-B081-4938-90E8-18FBAFC3BD43}"/>
                </a:ext>
              </a:extLst>
            </p:cNvPr>
            <p:cNvSpPr/>
            <p:nvPr/>
          </p:nvSpPr>
          <p:spPr>
            <a:xfrm>
              <a:off x="4293874" y="343358"/>
              <a:ext cx="490258" cy="490258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FFD3639-2893-4566-A615-1D35F91BFD66}"/>
                </a:ext>
              </a:extLst>
            </p:cNvPr>
            <p:cNvSpPr/>
            <p:nvPr/>
          </p:nvSpPr>
          <p:spPr>
            <a:xfrm>
              <a:off x="3887037" y="983073"/>
              <a:ext cx="341992" cy="341992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718B0DC-6CF2-40CC-A620-8D7AA4C63923}"/>
                </a:ext>
              </a:extLst>
            </p:cNvPr>
            <p:cNvSpPr/>
            <p:nvPr/>
          </p:nvSpPr>
          <p:spPr>
            <a:xfrm>
              <a:off x="3828429" y="309221"/>
              <a:ext cx="272600" cy="272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541B26C-1536-45D6-941B-06754FB05398}"/>
                </a:ext>
              </a:extLst>
            </p:cNvPr>
            <p:cNvSpPr/>
            <p:nvPr/>
          </p:nvSpPr>
          <p:spPr>
            <a:xfrm>
              <a:off x="405179" y="910781"/>
              <a:ext cx="272600" cy="272600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34A282C-F682-4839-89EC-B1572A97D410}"/>
                </a:ext>
              </a:extLst>
            </p:cNvPr>
            <p:cNvSpPr/>
            <p:nvPr/>
          </p:nvSpPr>
          <p:spPr>
            <a:xfrm>
              <a:off x="2885853" y="1441555"/>
              <a:ext cx="272600" cy="272600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B57E578-7B09-43CE-8101-E483BD9FEF2A}"/>
                </a:ext>
              </a:extLst>
            </p:cNvPr>
            <p:cNvSpPr/>
            <p:nvPr/>
          </p:nvSpPr>
          <p:spPr>
            <a:xfrm>
              <a:off x="293536" y="261287"/>
              <a:ext cx="392238" cy="392238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</p:grp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260059"/>
              </p:ext>
            </p:extLst>
          </p:nvPr>
        </p:nvGraphicFramePr>
        <p:xfrm>
          <a:off x="457200" y="2819400"/>
          <a:ext cx="6438900" cy="3809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8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0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21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41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21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21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31366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Raleway" pitchFamily="34" charset="0"/>
                      </a:endParaRPr>
                    </a:p>
                    <a:p>
                      <a:pPr algn="ctr"/>
                      <a:r>
                        <a:rPr lang="en-US" sz="1200" dirty="0">
                          <a:latin typeface="Raleway" pitchFamily="34" charset="0"/>
                        </a:rPr>
                        <a:t>PRIORITY</a:t>
                      </a:r>
                    </a:p>
                  </a:txBody>
                  <a:tcPr>
                    <a:lnL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Raleway" pitchFamily="34" charset="0"/>
                      </a:endParaRPr>
                    </a:p>
                    <a:p>
                      <a:pPr algn="ctr"/>
                      <a:r>
                        <a:rPr lang="en-US" sz="1200" dirty="0">
                          <a:latin typeface="Raleway" pitchFamily="34" charset="0"/>
                        </a:rPr>
                        <a:t>DEBT NAME</a:t>
                      </a:r>
                    </a:p>
                  </a:txBody>
                  <a:tcPr>
                    <a:lnL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Raleway" pitchFamily="34" charset="0"/>
                      </a:endParaRPr>
                    </a:p>
                    <a:p>
                      <a:pPr algn="ctr"/>
                      <a:r>
                        <a:rPr lang="en-US" sz="1200" dirty="0">
                          <a:latin typeface="Raleway" pitchFamily="34" charset="0"/>
                        </a:rPr>
                        <a:t>STARTING BALANCE</a:t>
                      </a:r>
                    </a:p>
                  </a:txBody>
                  <a:tcPr>
                    <a:lnL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Raleway" pitchFamily="34" charset="0"/>
                      </a:endParaRPr>
                    </a:p>
                    <a:p>
                      <a:pPr algn="ctr"/>
                      <a:r>
                        <a:rPr lang="en-US" sz="1200" dirty="0">
                          <a:latin typeface="Raleway" pitchFamily="34" charset="0"/>
                        </a:rPr>
                        <a:t>INTEREST RATE</a:t>
                      </a:r>
                    </a:p>
                  </a:txBody>
                  <a:tcPr>
                    <a:lnL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Raleway" pitchFamily="34" charset="0"/>
                      </a:endParaRPr>
                    </a:p>
                    <a:p>
                      <a:pPr algn="ctr"/>
                      <a:r>
                        <a:rPr lang="en-US" sz="1200" dirty="0">
                          <a:latin typeface="Raleway" pitchFamily="34" charset="0"/>
                        </a:rPr>
                        <a:t>MINIMUM PAYMENT</a:t>
                      </a:r>
                    </a:p>
                  </a:txBody>
                  <a:tcPr>
                    <a:lnL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Raleway" pitchFamily="34" charset="0"/>
                      </a:endParaRPr>
                    </a:p>
                    <a:p>
                      <a:pPr algn="ctr"/>
                      <a:r>
                        <a:rPr lang="en-US" sz="1200" dirty="0">
                          <a:latin typeface="Raleway" pitchFamily="34" charset="0"/>
                        </a:rPr>
                        <a:t>PAID OFF?</a:t>
                      </a:r>
                    </a:p>
                    <a:p>
                      <a:pPr algn="ctr"/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D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329"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329"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329"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329"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2329"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2329"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2329"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2329"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2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TOTAL: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2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2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2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2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77264" y="703088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7D37"/>
                </a:solidFill>
                <a:latin typeface="Metropolis Extra Bold" pitchFamily="50" charset="0"/>
              </a:rPr>
              <a:t>DEBT SNOWBALL PRIORITY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781723" y="7620000"/>
            <a:ext cx="3429000" cy="0"/>
          </a:xfrm>
          <a:prstGeom prst="line">
            <a:avLst/>
          </a:prstGeom>
          <a:ln w="38100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38586" y="7774291"/>
            <a:ext cx="5257800" cy="1423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900"/>
              </a:spcAft>
              <a:buFont typeface="Wingdings" pitchFamily="2" charset="2"/>
              <a:buChar char="v"/>
            </a:pPr>
            <a:r>
              <a:rPr lang="en-US" sz="1600" dirty="0">
                <a:solidFill>
                  <a:srgbClr val="007D37"/>
                </a:solidFill>
                <a:latin typeface="Metropolis" pitchFamily="50" charset="0"/>
              </a:rPr>
              <a:t>Pay Minimum Payment On All Debt</a:t>
            </a:r>
          </a:p>
          <a:p>
            <a:pPr marL="285750" indent="-285750">
              <a:spcAft>
                <a:spcPts val="900"/>
              </a:spcAft>
              <a:buFont typeface="Wingdings" pitchFamily="2" charset="2"/>
              <a:buChar char="v"/>
            </a:pPr>
            <a:r>
              <a:rPr lang="en-US" sz="1600" dirty="0">
                <a:solidFill>
                  <a:srgbClr val="007D37"/>
                </a:solidFill>
                <a:latin typeface="Metropolis" pitchFamily="50" charset="0"/>
              </a:rPr>
              <a:t>List Debt From Smallest Balance To Largest</a:t>
            </a:r>
          </a:p>
          <a:p>
            <a:pPr marL="285750" indent="-285750">
              <a:spcAft>
                <a:spcPts val="900"/>
              </a:spcAft>
              <a:buFont typeface="Wingdings" pitchFamily="2" charset="2"/>
              <a:buChar char="v"/>
            </a:pPr>
            <a:r>
              <a:rPr lang="en-US" sz="1600" dirty="0">
                <a:solidFill>
                  <a:srgbClr val="007D37"/>
                </a:solidFill>
                <a:latin typeface="Metropolis" pitchFamily="50" charset="0"/>
              </a:rPr>
              <a:t>Aggressively Pay Off Smallest Debt </a:t>
            </a:r>
          </a:p>
          <a:p>
            <a:pPr marL="285750" indent="-285750">
              <a:spcAft>
                <a:spcPts val="900"/>
              </a:spcAft>
              <a:buFont typeface="Wingdings" pitchFamily="2" charset="2"/>
              <a:buChar char="v"/>
            </a:pPr>
            <a:r>
              <a:rPr lang="en-US" sz="1600" dirty="0">
                <a:solidFill>
                  <a:srgbClr val="007D37"/>
                </a:solidFill>
                <a:latin typeface="Metropolis" pitchFamily="50" charset="0"/>
              </a:rPr>
              <a:t>Continue Until All Debt Is Paid Off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5189779-B326-4E0E-ACFF-AA92F72B02B8}"/>
              </a:ext>
            </a:extLst>
          </p:cNvPr>
          <p:cNvGrpSpPr/>
          <p:nvPr/>
        </p:nvGrpSpPr>
        <p:grpSpPr>
          <a:xfrm rot="10800000">
            <a:off x="2048758" y="1709465"/>
            <a:ext cx="3186249" cy="1066999"/>
            <a:chOff x="293536" y="261287"/>
            <a:chExt cx="4490596" cy="145943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077E3AD-0F5A-44F3-9229-830655330015}"/>
                </a:ext>
              </a:extLst>
            </p:cNvPr>
            <p:cNvSpPr/>
            <p:nvPr/>
          </p:nvSpPr>
          <p:spPr>
            <a:xfrm>
              <a:off x="878619" y="578781"/>
              <a:ext cx="228600" cy="228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2271361-5A01-49E9-8325-42A913285186}"/>
                </a:ext>
              </a:extLst>
            </p:cNvPr>
            <p:cNvSpPr/>
            <p:nvPr/>
          </p:nvSpPr>
          <p:spPr>
            <a:xfrm>
              <a:off x="1348213" y="345746"/>
              <a:ext cx="416624" cy="416624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CDB7E62-118C-4EF2-B1A4-5D2FFF68CA5C}"/>
                </a:ext>
              </a:extLst>
            </p:cNvPr>
            <p:cNvSpPr/>
            <p:nvPr/>
          </p:nvSpPr>
          <p:spPr>
            <a:xfrm>
              <a:off x="685800" y="1395436"/>
              <a:ext cx="325281" cy="325281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1361725-AC62-4193-85E4-55F6C43B9FF5}"/>
                </a:ext>
              </a:extLst>
            </p:cNvPr>
            <p:cNvSpPr/>
            <p:nvPr/>
          </p:nvSpPr>
          <p:spPr>
            <a:xfrm>
              <a:off x="1474805" y="1113349"/>
              <a:ext cx="416624" cy="41662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07D9C56-26F6-4CDF-BAB2-9F0BB1EC3CB0}"/>
                </a:ext>
              </a:extLst>
            </p:cNvPr>
            <p:cNvSpPr/>
            <p:nvPr/>
          </p:nvSpPr>
          <p:spPr>
            <a:xfrm>
              <a:off x="2324704" y="625305"/>
              <a:ext cx="272600" cy="272600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3499C61-3412-411F-BF2D-D52E33E54CE3}"/>
                </a:ext>
              </a:extLst>
            </p:cNvPr>
            <p:cNvSpPr/>
            <p:nvPr/>
          </p:nvSpPr>
          <p:spPr>
            <a:xfrm>
              <a:off x="3051470" y="275958"/>
              <a:ext cx="272600" cy="272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2B48937-1580-4D05-BB11-4B9CA2B03C0B}"/>
                </a:ext>
              </a:extLst>
            </p:cNvPr>
            <p:cNvSpPr/>
            <p:nvPr/>
          </p:nvSpPr>
          <p:spPr>
            <a:xfrm>
              <a:off x="2461004" y="1183381"/>
              <a:ext cx="283116" cy="283116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8C5D2C9-5560-499D-A9C0-C75445289D32}"/>
                </a:ext>
              </a:extLst>
            </p:cNvPr>
            <p:cNvSpPr/>
            <p:nvPr/>
          </p:nvSpPr>
          <p:spPr>
            <a:xfrm>
              <a:off x="3227906" y="688702"/>
              <a:ext cx="415794" cy="41579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DC1E757-5E39-413E-AF30-8224EF7B948F}"/>
                </a:ext>
              </a:extLst>
            </p:cNvPr>
            <p:cNvSpPr/>
            <p:nvPr/>
          </p:nvSpPr>
          <p:spPr>
            <a:xfrm>
              <a:off x="4293874" y="343358"/>
              <a:ext cx="490258" cy="490258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2BACDB06-7701-4EED-AEFD-04C053571F2D}"/>
                </a:ext>
              </a:extLst>
            </p:cNvPr>
            <p:cNvSpPr/>
            <p:nvPr/>
          </p:nvSpPr>
          <p:spPr>
            <a:xfrm>
              <a:off x="3887037" y="983073"/>
              <a:ext cx="341992" cy="341992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EA3506F-334D-4813-B7D4-0181B4A5AC92}"/>
                </a:ext>
              </a:extLst>
            </p:cNvPr>
            <p:cNvSpPr/>
            <p:nvPr/>
          </p:nvSpPr>
          <p:spPr>
            <a:xfrm>
              <a:off x="3828429" y="309221"/>
              <a:ext cx="272600" cy="272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F8949A98-6688-4986-85FA-23D6053B0AD4}"/>
                </a:ext>
              </a:extLst>
            </p:cNvPr>
            <p:cNvSpPr/>
            <p:nvPr/>
          </p:nvSpPr>
          <p:spPr>
            <a:xfrm>
              <a:off x="405179" y="910781"/>
              <a:ext cx="272600" cy="272600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DF8DB73-CF34-4656-8862-7CE6AB95674F}"/>
                </a:ext>
              </a:extLst>
            </p:cNvPr>
            <p:cNvSpPr/>
            <p:nvPr/>
          </p:nvSpPr>
          <p:spPr>
            <a:xfrm>
              <a:off x="2885853" y="1441555"/>
              <a:ext cx="272600" cy="272600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EF7CA55E-DEB2-421B-A879-EFD96DBF8CB0}"/>
                </a:ext>
              </a:extLst>
            </p:cNvPr>
            <p:cNvSpPr/>
            <p:nvPr/>
          </p:nvSpPr>
          <p:spPr>
            <a:xfrm>
              <a:off x="293536" y="261287"/>
              <a:ext cx="392238" cy="392238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54F6929-5DED-47A9-AFAF-1A1760EB896B}"/>
              </a:ext>
            </a:extLst>
          </p:cNvPr>
          <p:cNvGrpSpPr/>
          <p:nvPr/>
        </p:nvGrpSpPr>
        <p:grpSpPr>
          <a:xfrm rot="10800000">
            <a:off x="3719263" y="271151"/>
            <a:ext cx="3186249" cy="1066999"/>
            <a:chOff x="293536" y="261287"/>
            <a:chExt cx="4490596" cy="145943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B051A8F-EAFE-45B0-9196-7138786F30D2}"/>
                </a:ext>
              </a:extLst>
            </p:cNvPr>
            <p:cNvSpPr/>
            <p:nvPr/>
          </p:nvSpPr>
          <p:spPr>
            <a:xfrm>
              <a:off x="878619" y="578781"/>
              <a:ext cx="228600" cy="228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15C373B5-186C-40AC-964A-2A1F480D193B}"/>
                </a:ext>
              </a:extLst>
            </p:cNvPr>
            <p:cNvSpPr/>
            <p:nvPr/>
          </p:nvSpPr>
          <p:spPr>
            <a:xfrm>
              <a:off x="1348213" y="345746"/>
              <a:ext cx="416624" cy="416624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9289CA55-5857-4DDF-8518-6AF73B3CECF7}"/>
                </a:ext>
              </a:extLst>
            </p:cNvPr>
            <p:cNvSpPr/>
            <p:nvPr/>
          </p:nvSpPr>
          <p:spPr>
            <a:xfrm>
              <a:off x="685800" y="1395436"/>
              <a:ext cx="325281" cy="325281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E27C687-6D82-4062-A95A-AB645E65D1AE}"/>
                </a:ext>
              </a:extLst>
            </p:cNvPr>
            <p:cNvSpPr/>
            <p:nvPr/>
          </p:nvSpPr>
          <p:spPr>
            <a:xfrm>
              <a:off x="1474805" y="1113349"/>
              <a:ext cx="416624" cy="41662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FAB92DF-B7DC-4C1C-B55A-8FE899F43397}"/>
                </a:ext>
              </a:extLst>
            </p:cNvPr>
            <p:cNvSpPr/>
            <p:nvPr/>
          </p:nvSpPr>
          <p:spPr>
            <a:xfrm>
              <a:off x="2324704" y="625305"/>
              <a:ext cx="272600" cy="272600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E1AF052B-2D5D-4326-82C4-7EA96A453690}"/>
                </a:ext>
              </a:extLst>
            </p:cNvPr>
            <p:cNvSpPr/>
            <p:nvPr/>
          </p:nvSpPr>
          <p:spPr>
            <a:xfrm>
              <a:off x="3051470" y="275958"/>
              <a:ext cx="272600" cy="272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27FA273-CCC6-4B42-9398-88790A579230}"/>
                </a:ext>
              </a:extLst>
            </p:cNvPr>
            <p:cNvSpPr/>
            <p:nvPr/>
          </p:nvSpPr>
          <p:spPr>
            <a:xfrm>
              <a:off x="2461004" y="1183381"/>
              <a:ext cx="283116" cy="283116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5293DA59-8DAA-478F-9B7A-D27DF89BAA73}"/>
                </a:ext>
              </a:extLst>
            </p:cNvPr>
            <p:cNvSpPr/>
            <p:nvPr/>
          </p:nvSpPr>
          <p:spPr>
            <a:xfrm>
              <a:off x="3227906" y="688702"/>
              <a:ext cx="415794" cy="41579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A418AB52-6AB7-476B-9591-BDBE080F5F32}"/>
                </a:ext>
              </a:extLst>
            </p:cNvPr>
            <p:cNvSpPr/>
            <p:nvPr/>
          </p:nvSpPr>
          <p:spPr>
            <a:xfrm>
              <a:off x="4293874" y="343358"/>
              <a:ext cx="490258" cy="490258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109DFE2-F14A-48E0-A268-43F94AC89BDB}"/>
                </a:ext>
              </a:extLst>
            </p:cNvPr>
            <p:cNvSpPr/>
            <p:nvPr/>
          </p:nvSpPr>
          <p:spPr>
            <a:xfrm>
              <a:off x="3887037" y="983073"/>
              <a:ext cx="341992" cy="341992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64A9E70C-2C65-4BAB-9BBA-8A5009702787}"/>
                </a:ext>
              </a:extLst>
            </p:cNvPr>
            <p:cNvSpPr/>
            <p:nvPr/>
          </p:nvSpPr>
          <p:spPr>
            <a:xfrm>
              <a:off x="3828429" y="309221"/>
              <a:ext cx="272600" cy="272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94F4C44-D0B7-49C5-A3CC-2E2E91A1F81F}"/>
                </a:ext>
              </a:extLst>
            </p:cNvPr>
            <p:cNvSpPr/>
            <p:nvPr/>
          </p:nvSpPr>
          <p:spPr>
            <a:xfrm>
              <a:off x="405179" y="910781"/>
              <a:ext cx="272600" cy="272600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6AD3F4B-2ED8-4185-B956-0FC5D0CB5C89}"/>
                </a:ext>
              </a:extLst>
            </p:cNvPr>
            <p:cNvSpPr/>
            <p:nvPr/>
          </p:nvSpPr>
          <p:spPr>
            <a:xfrm>
              <a:off x="2885853" y="1441555"/>
              <a:ext cx="272600" cy="272600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12C9CB4-1350-4AA8-B926-D1CA03AE9D23}"/>
                </a:ext>
              </a:extLst>
            </p:cNvPr>
            <p:cNvSpPr/>
            <p:nvPr/>
          </p:nvSpPr>
          <p:spPr>
            <a:xfrm>
              <a:off x="293536" y="261287"/>
              <a:ext cx="392238" cy="392238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</p:grpSp>
      <p:sp>
        <p:nvSpPr>
          <p:cNvPr id="49" name="Rounded Rectangle 10">
            <a:extLst>
              <a:ext uri="{FF2B5EF4-FFF2-40B4-BE49-F238E27FC236}">
                <a16:creationId xmlns:a16="http://schemas.microsoft.com/office/drawing/2014/main" id="{0430B8AB-51DF-4ED8-A542-58297F0B0ABB}"/>
              </a:ext>
            </a:extLst>
          </p:cNvPr>
          <p:cNvSpPr/>
          <p:nvPr/>
        </p:nvSpPr>
        <p:spPr>
          <a:xfrm>
            <a:off x="457200" y="947715"/>
            <a:ext cx="6438900" cy="1396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54A7E1B-0ABA-4306-A7AF-6002BA323E24}"/>
              </a:ext>
            </a:extLst>
          </p:cNvPr>
          <p:cNvGrpSpPr/>
          <p:nvPr/>
        </p:nvGrpSpPr>
        <p:grpSpPr>
          <a:xfrm>
            <a:off x="880204" y="1189476"/>
            <a:ext cx="5258874" cy="830997"/>
            <a:chOff x="6368000" y="2224525"/>
            <a:chExt cx="5383418" cy="830997"/>
          </a:xfrm>
        </p:grpSpPr>
        <p:sp>
          <p:nvSpPr>
            <p:cNvPr id="50" name="Rounded Rectangle 4">
              <a:extLst>
                <a:ext uri="{FF2B5EF4-FFF2-40B4-BE49-F238E27FC236}">
                  <a16:creationId xmlns:a16="http://schemas.microsoft.com/office/drawing/2014/main" id="{123B9A14-4487-4C5A-9985-7E57C1C6D58C}"/>
                </a:ext>
              </a:extLst>
            </p:cNvPr>
            <p:cNvSpPr/>
            <p:nvPr/>
          </p:nvSpPr>
          <p:spPr>
            <a:xfrm>
              <a:off x="8398618" y="2282616"/>
              <a:ext cx="3352800" cy="762000"/>
            </a:xfrm>
            <a:prstGeom prst="roundRect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B13FC97-C578-4859-BF68-342FE439A9A5}"/>
                </a:ext>
              </a:extLst>
            </p:cNvPr>
            <p:cNvSpPr txBox="1"/>
            <p:nvPr/>
          </p:nvSpPr>
          <p:spPr>
            <a:xfrm>
              <a:off x="6368000" y="2224525"/>
              <a:ext cx="5318016" cy="830997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spc="200" dirty="0">
                  <a:solidFill>
                    <a:srgbClr val="007D37"/>
                  </a:solidFill>
                  <a:latin typeface="Metropolis Extra Bold" pitchFamily="50" charset="0"/>
                </a:rPr>
                <a:t>DEBT    </a:t>
              </a:r>
              <a:r>
                <a:rPr lang="en-US" sz="4800" spc="200" dirty="0">
                  <a:solidFill>
                    <a:srgbClr val="FFF200"/>
                  </a:solidFill>
                  <a:latin typeface="Metropolis Extra Bold" pitchFamily="50" charset="0"/>
                </a:rPr>
                <a:t>PRIORITY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507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7315200" cy="5029200"/>
          </a:xfrm>
          <a:prstGeom prst="rect">
            <a:avLst/>
          </a:prstGeom>
          <a:solidFill>
            <a:srgbClr val="FF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4724400"/>
            <a:ext cx="7315200" cy="5334000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2400" y="152400"/>
            <a:ext cx="7010400" cy="9753600"/>
          </a:xfrm>
          <a:prstGeom prst="rect">
            <a:avLst/>
          </a:prstGeom>
          <a:solidFill>
            <a:schemeClr val="bg1"/>
          </a:solidFill>
          <a:ln w="12700"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28600" y="306172"/>
            <a:ext cx="6858000" cy="1077218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spc="200" dirty="0">
                <a:solidFill>
                  <a:srgbClr val="007D37"/>
                </a:solidFill>
                <a:latin typeface="Metropolis Extra Bold" pitchFamily="50" charset="0"/>
              </a:rPr>
              <a:t>SETTING EFFECTIVE </a:t>
            </a:r>
            <a:r>
              <a:rPr lang="en-US" sz="2400" spc="200" dirty="0">
                <a:solidFill>
                  <a:srgbClr val="007D37"/>
                </a:solidFill>
                <a:latin typeface="Metropolis" pitchFamily="50" charset="0"/>
              </a:rPr>
              <a:t>FINANCIAL GOALS</a:t>
            </a:r>
            <a:endParaRPr lang="en-US" sz="4000" spc="200" dirty="0">
              <a:solidFill>
                <a:srgbClr val="FFF200"/>
              </a:solidFill>
              <a:latin typeface="Metropolis" pitchFamily="50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178130"/>
              </p:ext>
            </p:extLst>
          </p:nvPr>
        </p:nvGraphicFramePr>
        <p:xfrm>
          <a:off x="457200" y="1447800"/>
          <a:ext cx="6477000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5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48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68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261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Raleway" pitchFamily="34" charset="0"/>
                        </a:rPr>
                        <a:t>LONG-TERM </a:t>
                      </a:r>
                      <a:r>
                        <a:rPr lang="en-US" sz="2000" baseline="0" dirty="0">
                          <a:latin typeface="Raleway" pitchFamily="34" charset="0"/>
                        </a:rPr>
                        <a:t> </a:t>
                      </a:r>
                      <a:r>
                        <a:rPr lang="en-US" sz="1200" dirty="0">
                          <a:latin typeface="Raleway" pitchFamily="34" charset="0"/>
                        </a:rPr>
                        <a:t>Big goal(s) and aspiration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baseline="0" dirty="0">
                          <a:latin typeface="Raleway" pitchFamily="34" charset="0"/>
                        </a:rPr>
                        <a:t> </a:t>
                      </a:r>
                      <a:r>
                        <a:rPr lang="en-US" sz="1400" dirty="0">
                          <a:latin typeface="Raleway" pitchFamily="34" charset="0"/>
                        </a:rPr>
                        <a:t>Time Frame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95"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Measure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By When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091"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091"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091"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320663"/>
              </p:ext>
            </p:extLst>
          </p:nvPr>
        </p:nvGraphicFramePr>
        <p:xfrm>
          <a:off x="457200" y="3249538"/>
          <a:ext cx="6477000" cy="2313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5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48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68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261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Raleway" pitchFamily="34" charset="0"/>
                        </a:rPr>
                        <a:t>MEDIUM-TERM</a:t>
                      </a:r>
                      <a:r>
                        <a:rPr lang="en-US" sz="2000" baseline="0" dirty="0">
                          <a:latin typeface="Raleway" pitchFamily="34" charset="0"/>
                        </a:rPr>
                        <a:t> </a:t>
                      </a:r>
                      <a:r>
                        <a:rPr lang="en-US" sz="1200" dirty="0">
                          <a:latin typeface="Raleway" pitchFamily="34" charset="0"/>
                        </a:rPr>
                        <a:t>Step linked to long-term goals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baseline="0" dirty="0">
                          <a:latin typeface="Raleway" pitchFamily="34" charset="0"/>
                        </a:rPr>
                        <a:t> </a:t>
                      </a:r>
                      <a:r>
                        <a:rPr lang="en-US" sz="1400" dirty="0">
                          <a:latin typeface="Raleway" pitchFamily="34" charset="0"/>
                        </a:rPr>
                        <a:t>Time Frame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95"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Measure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By When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091"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091"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091"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091"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091"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035097"/>
              </p:ext>
            </p:extLst>
          </p:nvPr>
        </p:nvGraphicFramePr>
        <p:xfrm>
          <a:off x="457200" y="5681528"/>
          <a:ext cx="6477000" cy="2456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5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48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68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618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Raleway" pitchFamily="34" charset="0"/>
                        </a:rPr>
                        <a:t>SHORT-TERM</a:t>
                      </a:r>
                      <a:r>
                        <a:rPr lang="en-US" sz="1800" baseline="0" dirty="0">
                          <a:latin typeface="Raleway" pitchFamily="34" charset="0"/>
                        </a:rPr>
                        <a:t> </a:t>
                      </a:r>
                      <a:r>
                        <a:rPr lang="en-US" sz="1200" dirty="0">
                          <a:latin typeface="Raleway" pitchFamily="34" charset="0"/>
                        </a:rPr>
                        <a:t>Drives Action and Builds Systems</a:t>
                      </a:r>
                      <a:endParaRPr lang="en-US" sz="18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baseline="0" dirty="0">
                          <a:latin typeface="Raleway" pitchFamily="34" charset="0"/>
                        </a:rPr>
                        <a:t> </a:t>
                      </a:r>
                      <a:r>
                        <a:rPr lang="en-US" sz="1400" dirty="0">
                          <a:latin typeface="Raleway" pitchFamily="34" charset="0"/>
                        </a:rPr>
                        <a:t>Time Frame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95">
                <a:tc>
                  <a:txBody>
                    <a:bodyPr/>
                    <a:lstStyle/>
                    <a:p>
                      <a:endParaRPr lang="en-US" sz="15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Measure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By When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091"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091"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091"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091"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091"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229824"/>
              </p:ext>
            </p:extLst>
          </p:nvPr>
        </p:nvGraphicFramePr>
        <p:xfrm>
          <a:off x="457198" y="8261220"/>
          <a:ext cx="6477002" cy="1339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9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14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55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55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55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499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Raleway" pitchFamily="34" charset="0"/>
                        </a:rPr>
                        <a:t>Check-In Plan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Frequency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1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2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3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4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95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Long Term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995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Medium Term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995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rgbClr val="007D37"/>
                          </a:solidFill>
                          <a:latin typeface="Raleway" pitchFamily="34" charset="0"/>
                        </a:rPr>
                        <a:t>Short Term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rgbClr val="007D37"/>
                        </a:solidFill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1492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7315200" cy="5029200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4724400"/>
            <a:ext cx="7315200" cy="5334000"/>
          </a:xfrm>
          <a:prstGeom prst="rect">
            <a:avLst/>
          </a:prstGeom>
          <a:solidFill>
            <a:srgbClr val="FF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52400"/>
            <a:ext cx="7010400" cy="9753600"/>
          </a:xfrm>
          <a:prstGeom prst="rect">
            <a:avLst/>
          </a:prstGeom>
          <a:solidFill>
            <a:schemeClr val="bg1"/>
          </a:solidFill>
          <a:ln w="12700"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09600" y="433754"/>
            <a:ext cx="6096000" cy="707886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28600" y="442883"/>
            <a:ext cx="6858000" cy="707886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spc="200" dirty="0">
                <a:solidFill>
                  <a:srgbClr val="FFF200"/>
                </a:solidFill>
                <a:latin typeface="Metropolis Extra Bold" pitchFamily="50" charset="0"/>
              </a:rPr>
              <a:t>YEARLY SAVINGS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1150770"/>
            <a:ext cx="6858000" cy="76944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007D3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FabfeltScript Bold" panose="00000500000000000000" pitchFamily="2" charset="0"/>
              </a:rPr>
              <a:t>Goals &amp; Events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254021"/>
              </p:ext>
            </p:extLst>
          </p:nvPr>
        </p:nvGraphicFramePr>
        <p:xfrm>
          <a:off x="533400" y="2743200"/>
          <a:ext cx="6324599" cy="6782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87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3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1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95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8101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Raleway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500" dirty="0">
                          <a:latin typeface="Raleway" pitchFamily="34" charset="0"/>
                        </a:rPr>
                        <a:t>Goal Description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Raleway" pitchFamily="34" charset="0"/>
                        </a:rPr>
                        <a:t>Yearly AMT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Raleway" pitchFamily="34" charset="0"/>
                        </a:rPr>
                        <a:t>Monthly AMT 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Raleway" pitchFamily="34" charset="0"/>
                        </a:rPr>
                        <a:t>DUE DATE</a:t>
                      </a: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007D3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168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D3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52600" y="2343090"/>
            <a:ext cx="3733800" cy="400110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spc="200" dirty="0">
                <a:solidFill>
                  <a:srgbClr val="007D37"/>
                </a:solidFill>
                <a:latin typeface="Metropolis Extra Bold" pitchFamily="50" charset="0"/>
              </a:rPr>
              <a:t>YEAR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95600" y="2343090"/>
            <a:ext cx="1447800" cy="0"/>
          </a:xfrm>
          <a:prstGeom prst="line">
            <a:avLst/>
          </a:prstGeom>
          <a:ln w="28575">
            <a:solidFill>
              <a:srgbClr val="007D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phic 9" descr="Smiling face with no fill">
            <a:extLst>
              <a:ext uri="{FF2B5EF4-FFF2-40B4-BE49-F238E27FC236}">
                <a16:creationId xmlns:a16="http://schemas.microsoft.com/office/drawing/2014/main" id="{7F255E3B-78C7-41F4-8F95-A4379D9EDA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2043" y="1371600"/>
            <a:ext cx="731074" cy="731074"/>
          </a:xfrm>
          <a:prstGeom prst="rect">
            <a:avLst/>
          </a:prstGeom>
        </p:spPr>
      </p:pic>
      <p:pic>
        <p:nvPicPr>
          <p:cNvPr id="15" name="Graphic 14" descr="Thumbs up sign">
            <a:extLst>
              <a:ext uri="{FF2B5EF4-FFF2-40B4-BE49-F238E27FC236}">
                <a16:creationId xmlns:a16="http://schemas.microsoft.com/office/drawing/2014/main" id="{9395B465-AC0E-41C1-9C5D-34C5D1A69E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22126">
            <a:off x="6017092" y="1887325"/>
            <a:ext cx="635027" cy="635027"/>
          </a:xfrm>
          <a:prstGeom prst="rect">
            <a:avLst/>
          </a:prstGeom>
        </p:spPr>
      </p:pic>
      <p:pic>
        <p:nvPicPr>
          <p:cNvPr id="17" name="Graphic 16" descr="Checkmark">
            <a:extLst>
              <a:ext uri="{FF2B5EF4-FFF2-40B4-BE49-F238E27FC236}">
                <a16:creationId xmlns:a16="http://schemas.microsoft.com/office/drawing/2014/main" id="{5CC3207F-1599-4F36-87ED-1ADE5255CA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50197" y="2014866"/>
            <a:ext cx="602034" cy="602034"/>
          </a:xfrm>
          <a:prstGeom prst="rect">
            <a:avLst/>
          </a:prstGeom>
        </p:spPr>
      </p:pic>
      <p:pic>
        <p:nvPicPr>
          <p:cNvPr id="19" name="Graphic 18" descr="Lightbulb and gear">
            <a:extLst>
              <a:ext uri="{FF2B5EF4-FFF2-40B4-BE49-F238E27FC236}">
                <a16:creationId xmlns:a16="http://schemas.microsoft.com/office/drawing/2014/main" id="{EC48F44E-E1EC-42DA-A65C-092A9BD8F9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0538050">
            <a:off x="5596893" y="1406961"/>
            <a:ext cx="620035" cy="62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985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315</Words>
  <Application>Microsoft Office PowerPoint</Application>
  <PresentationFormat>Custom</PresentationFormat>
  <Paragraphs>187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Arial</vt:lpstr>
      <vt:lpstr>Calibri</vt:lpstr>
      <vt:lpstr>FabfeltScript Bold</vt:lpstr>
      <vt:lpstr>Metropolis</vt:lpstr>
      <vt:lpstr>Metropolis Black</vt:lpstr>
      <vt:lpstr>Metropolis Extra Bold</vt:lpstr>
      <vt:lpstr>Metropolis Medium</vt:lpstr>
      <vt:lpstr>Montaseli Script</vt:lpstr>
      <vt:lpstr>Raleway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MRivas</dc:creator>
  <cp:lastModifiedBy>Melody Spier</cp:lastModifiedBy>
  <cp:revision>77</cp:revision>
  <dcterms:created xsi:type="dcterms:W3CDTF">2020-02-05T06:01:45Z</dcterms:created>
  <dcterms:modified xsi:type="dcterms:W3CDTF">2020-02-27T18:01:58Z</dcterms:modified>
</cp:coreProperties>
</file>