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992"/>
    <a:srgbClr val="B4EAE6"/>
    <a:srgbClr val="76D8D1"/>
    <a:srgbClr val="CF7777"/>
    <a:srgbClr val="35B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8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4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7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5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9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1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7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8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0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A5D88-FFA3-443E-8F94-BCBDF3CBCAB1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97A0-CE70-4AAE-B899-7CE529B27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11FD5-A828-42A4-A6EC-55E0956A6551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05E9-4636-449A-A0A8-49318AC406C8}"/>
              </a:ext>
            </a:extLst>
          </p:cNvPr>
          <p:cNvSpPr/>
          <p:nvPr/>
        </p:nvSpPr>
        <p:spPr>
          <a:xfrm>
            <a:off x="0" y="-2253"/>
            <a:ext cx="7783285" cy="1537139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8212DE-8A42-41C4-8490-9830B957A6CB}"/>
              </a:ext>
            </a:extLst>
          </p:cNvPr>
          <p:cNvSpPr/>
          <p:nvPr/>
        </p:nvSpPr>
        <p:spPr>
          <a:xfrm>
            <a:off x="168728" y="158780"/>
            <a:ext cx="7456715" cy="9736334"/>
          </a:xfrm>
          <a:prstGeom prst="rect">
            <a:avLst/>
          </a:prstGeom>
          <a:solidFill>
            <a:schemeClr val="bg1"/>
          </a:solidFill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EA66B-F15C-4403-BF29-5827F8136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7" y="546973"/>
            <a:ext cx="7173115" cy="737838"/>
          </a:xfrm>
        </p:spPr>
        <p:txBody>
          <a:bodyPr>
            <a:noAutofit/>
          </a:bodyPr>
          <a:lstStyle/>
          <a:p>
            <a:r>
              <a:rPr lang="en-US" sz="2500" b="1" spc="100" dirty="0">
                <a:solidFill>
                  <a:srgbClr val="018992"/>
                </a:solidFill>
                <a:latin typeface="Raleway" panose="020B0003030101060003" pitchFamily="34" charset="0"/>
              </a:rPr>
              <a:t>THINGS TO REMEMBER WHEN FEELING LIKE YOU'VE LOST CONTROL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44472A-5611-42CA-9FBB-48B35BE1A6CC}"/>
              </a:ext>
            </a:extLst>
          </p:cNvPr>
          <p:cNvSpPr/>
          <p:nvPr/>
        </p:nvSpPr>
        <p:spPr>
          <a:xfrm>
            <a:off x="168729" y="1534886"/>
            <a:ext cx="7432094" cy="8360225"/>
          </a:xfrm>
          <a:prstGeom prst="rect">
            <a:avLst/>
          </a:prstGeom>
          <a:solidFill>
            <a:srgbClr val="76D8D1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aseline="-25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7E61D-7997-46A2-B386-9DCA03107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710" y="1778113"/>
            <a:ext cx="6782765" cy="7881042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Tough situations make you stronger. Use this time to practice coping strategies such as feeling gratitude.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Talk about your feelings. The more you do, the more in control you will feel.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Take great care of your body and you will automatically feel less stressed. 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Work on the things you can change and stop worrying about everything else.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Cry for as long as you want. Scientists say people who cry are mentally stronger. 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When feeling overwhelmed, declutter your life and your mind. Your brain will feel relieved, and your heart will become lighter.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It’s okay to feel the way you do. Punishing yourself won’t help the situation or how you feel.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are in control of what you do, think and feel. Choose to focus on the positive.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Take your mind off your troubles by creating a bucket list of fun things you’d like to do. …then start doing them.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Get out of the situation for a while. Take a walk outside or head off on an adventure.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can gain instant calm with deep breathing exercises.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US" sz="1600" spc="5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have made it through trying times before, this one is no different.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2678CA-717F-48D2-97FC-4AE21A1F8321}"/>
              </a:ext>
            </a:extLst>
          </p:cNvPr>
          <p:cNvCxnSpPr>
            <a:cxnSpLocks/>
          </p:cNvCxnSpPr>
          <p:nvPr/>
        </p:nvCxnSpPr>
        <p:spPr>
          <a:xfrm>
            <a:off x="3208563" y="1531567"/>
            <a:ext cx="1355273" cy="0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52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11FD5-A828-42A4-A6EC-55E0956A6551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05E9-4636-449A-A0A8-49318AC406C8}"/>
              </a:ext>
            </a:extLst>
          </p:cNvPr>
          <p:cNvSpPr/>
          <p:nvPr/>
        </p:nvSpPr>
        <p:spPr>
          <a:xfrm>
            <a:off x="0" y="-2253"/>
            <a:ext cx="7783285" cy="1537139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8212DE-8A42-41C4-8490-9830B957A6CB}"/>
              </a:ext>
            </a:extLst>
          </p:cNvPr>
          <p:cNvSpPr/>
          <p:nvPr/>
        </p:nvSpPr>
        <p:spPr>
          <a:xfrm>
            <a:off x="168479" y="161033"/>
            <a:ext cx="7456715" cy="9736334"/>
          </a:xfrm>
          <a:prstGeom prst="rect">
            <a:avLst/>
          </a:prstGeom>
          <a:solidFill>
            <a:schemeClr val="bg1"/>
          </a:solidFill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EA66B-F15C-4403-BF29-5827F8136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036" y="842478"/>
            <a:ext cx="2892596" cy="737838"/>
          </a:xfrm>
        </p:spPr>
        <p:txBody>
          <a:bodyPr>
            <a:noAutofit/>
          </a:bodyPr>
          <a:lstStyle/>
          <a:p>
            <a:r>
              <a:rPr lang="en-US" sz="3000" b="1" spc="100" dirty="0">
                <a:solidFill>
                  <a:srgbClr val="018992"/>
                </a:solidFill>
                <a:latin typeface="Raleway" panose="020B0003030101060003" pitchFamily="34" charset="0"/>
              </a:rPr>
              <a:t>Beating Yourself Up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FC8DD1C-77C7-421C-BBF4-D2059EECAABA}"/>
              </a:ext>
            </a:extLst>
          </p:cNvPr>
          <p:cNvSpPr txBox="1">
            <a:spLocks/>
          </p:cNvSpPr>
          <p:nvPr/>
        </p:nvSpPr>
        <p:spPr>
          <a:xfrm>
            <a:off x="4310497" y="842478"/>
            <a:ext cx="2901867" cy="73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pc="100" dirty="0">
                <a:solidFill>
                  <a:srgbClr val="018992"/>
                </a:solidFill>
                <a:latin typeface="Raleway" panose="020B0003030101060003" pitchFamily="34" charset="0"/>
              </a:rPr>
              <a:t>Lifting Yourself Up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2319EAF-3C39-4023-BD9C-21AEA1C3827F}"/>
              </a:ext>
            </a:extLst>
          </p:cNvPr>
          <p:cNvSpPr txBox="1">
            <a:spLocks/>
          </p:cNvSpPr>
          <p:nvPr/>
        </p:nvSpPr>
        <p:spPr>
          <a:xfrm>
            <a:off x="3452632" y="634858"/>
            <a:ext cx="883119" cy="73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18992"/>
                </a:solidFill>
                <a:latin typeface="Raleway" panose="020B0003030101060003" pitchFamily="34" charset="0"/>
              </a:rPr>
              <a:t>VS</a:t>
            </a:r>
          </a:p>
        </p:txBody>
      </p:sp>
      <p:graphicFrame>
        <p:nvGraphicFramePr>
          <p:cNvPr id="49" name="Table 49">
            <a:extLst>
              <a:ext uri="{FF2B5EF4-FFF2-40B4-BE49-F238E27FC236}">
                <a16:creationId xmlns:a16="http://schemas.microsoft.com/office/drawing/2014/main" id="{69086FF7-D831-4C4B-B21D-E4595F088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361328"/>
              </p:ext>
            </p:extLst>
          </p:nvPr>
        </p:nvGraphicFramePr>
        <p:xfrm>
          <a:off x="380097" y="1873986"/>
          <a:ext cx="7062054" cy="76665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531027">
                  <a:extLst>
                    <a:ext uri="{9D8B030D-6E8A-4147-A177-3AD203B41FA5}">
                      <a16:colId xmlns:a16="http://schemas.microsoft.com/office/drawing/2014/main" val="1036299761"/>
                    </a:ext>
                  </a:extLst>
                </a:gridCol>
                <a:gridCol w="3531027">
                  <a:extLst>
                    <a:ext uri="{9D8B030D-6E8A-4147-A177-3AD203B41FA5}">
                      <a16:colId xmlns:a16="http://schemas.microsoft.com/office/drawing/2014/main" val="4236782888"/>
                    </a:ext>
                  </a:extLst>
                </a:gridCol>
              </a:tblGrid>
              <a:tr h="366337"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FAILURE THINKING</a:t>
                      </a:r>
                      <a:endParaRPr lang="en-US" sz="1600" b="1" i="1" spc="200" baseline="0" dirty="0">
                        <a:solidFill>
                          <a:srgbClr val="018992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723834"/>
                  </a:ext>
                </a:extLst>
              </a:tr>
              <a:tr h="885539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“I don’t have the ability to do this.”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 “If I give it my all, I’ll be proud of what I’ve accomplished”.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323882"/>
                  </a:ext>
                </a:extLst>
              </a:tr>
              <a:tr h="346474"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HELPLESSNESS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215"/>
                  </a:ext>
                </a:extLst>
              </a:tr>
              <a:tr h="859867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“Why bother. It’s not going to change the situation.”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“I may not have the solution, but I can try to make it better.”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97287"/>
                  </a:ext>
                </a:extLst>
              </a:tr>
              <a:tr h="380711"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SUCCESSFUL THINKING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325329"/>
                  </a:ext>
                </a:extLst>
              </a:tr>
              <a:tr h="614541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“Nothing I do ever works.”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“I may face challenges, but I will keep moving forward.”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506376"/>
                  </a:ext>
                </a:extLst>
              </a:tr>
              <a:tr h="34647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SELF-TALK</a:t>
                      </a:r>
                      <a:endParaRPr lang="en-US" sz="1600" b="1" i="1" spc="200" baseline="0" dirty="0">
                        <a:solidFill>
                          <a:srgbClr val="018992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11452"/>
                  </a:ext>
                </a:extLst>
              </a:tr>
              <a:tr h="614541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“I feel so stupid!”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“I can learn something new from this experience.”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928715"/>
                  </a:ext>
                </a:extLst>
              </a:tr>
              <a:tr h="372364"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MY LIFE IS…</a:t>
                      </a:r>
                      <a:endParaRPr lang="en-US" sz="1600" b="1" i="1" spc="200" baseline="0" dirty="0">
                        <a:solidFill>
                          <a:srgbClr val="018992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519990"/>
                  </a:ext>
                </a:extLst>
              </a:tr>
              <a:tr h="697748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“My life is a mess” 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“My life isn’t perfect, but it is continuously improving"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252368"/>
                  </a:ext>
                </a:extLst>
              </a:tr>
              <a:tr h="346474"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GIVING UP </a:t>
                      </a:r>
                      <a:endParaRPr lang="en-US" sz="1600" b="1" i="1" spc="200" baseline="0" dirty="0">
                        <a:solidFill>
                          <a:srgbClr val="018992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047405"/>
                  </a:ext>
                </a:extLst>
              </a:tr>
              <a:tr h="713691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“I don’t think I can go on” 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“I have more strength than I realize"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060556"/>
                  </a:ext>
                </a:extLst>
              </a:tr>
              <a:tr h="39023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FEAR THINKING</a:t>
                      </a:r>
                      <a:endParaRPr lang="en-US" sz="1600" b="1" i="1" spc="200" baseline="0" dirty="0">
                        <a:solidFill>
                          <a:srgbClr val="018992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49873"/>
                  </a:ext>
                </a:extLst>
              </a:tr>
              <a:tr h="614541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Negative: “I’m afraid of making the wrong choice so I’m not even going to try.</a:t>
                      </a:r>
                    </a:p>
                  </a:txBody>
                  <a:tcPr anchor="ctr">
                    <a:solidFill>
                      <a:srgbClr val="01899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Raleway" panose="020B0003030101060003" pitchFamily="34" charset="0"/>
                        </a:rPr>
                        <a:t>Positive: “Things are uncertain right now, but I won’t let fear rule my life”</a:t>
                      </a:r>
                    </a:p>
                  </a:txBody>
                  <a:tcPr anchor="ctr">
                    <a:solidFill>
                      <a:srgbClr val="76D8D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546910"/>
                  </a:ext>
                </a:extLst>
              </a:tr>
            </a:tbl>
          </a:graphicData>
        </a:graphic>
      </p:graphicFrame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A5D193D-9BB6-4808-9AFB-C4133067E69F}"/>
              </a:ext>
            </a:extLst>
          </p:cNvPr>
          <p:cNvCxnSpPr>
            <a:cxnSpLocks/>
          </p:cNvCxnSpPr>
          <p:nvPr/>
        </p:nvCxnSpPr>
        <p:spPr>
          <a:xfrm>
            <a:off x="380097" y="1844803"/>
            <a:ext cx="7062054" cy="0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30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11FD5-A828-42A4-A6EC-55E0956A6551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05E9-4636-449A-A0A8-49318AC406C8}"/>
              </a:ext>
            </a:extLst>
          </p:cNvPr>
          <p:cNvSpPr/>
          <p:nvPr/>
        </p:nvSpPr>
        <p:spPr>
          <a:xfrm>
            <a:off x="0" y="-2253"/>
            <a:ext cx="7783285" cy="1537139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8212DE-8A42-41C4-8490-9830B957A6CB}"/>
              </a:ext>
            </a:extLst>
          </p:cNvPr>
          <p:cNvSpPr/>
          <p:nvPr/>
        </p:nvSpPr>
        <p:spPr>
          <a:xfrm>
            <a:off x="168728" y="158780"/>
            <a:ext cx="7456715" cy="9736334"/>
          </a:xfrm>
          <a:prstGeom prst="rect">
            <a:avLst/>
          </a:prstGeom>
          <a:solidFill>
            <a:schemeClr val="bg1"/>
          </a:solidFill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2678CA-717F-48D2-97FC-4AE21A1F8321}"/>
              </a:ext>
            </a:extLst>
          </p:cNvPr>
          <p:cNvCxnSpPr>
            <a:cxnSpLocks/>
          </p:cNvCxnSpPr>
          <p:nvPr/>
        </p:nvCxnSpPr>
        <p:spPr>
          <a:xfrm>
            <a:off x="3192234" y="1534886"/>
            <a:ext cx="1355273" cy="0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BE1BE0DF-760F-4A5B-B728-32843E5DE0CB}"/>
              </a:ext>
            </a:extLst>
          </p:cNvPr>
          <p:cNvSpPr txBox="1">
            <a:spLocks/>
          </p:cNvSpPr>
          <p:nvPr/>
        </p:nvSpPr>
        <p:spPr>
          <a:xfrm>
            <a:off x="1259685" y="647785"/>
            <a:ext cx="5253028" cy="73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pc="200" dirty="0">
                <a:solidFill>
                  <a:srgbClr val="018992"/>
                </a:solidFill>
                <a:latin typeface="Raleway" panose="020B0003030101060003" pitchFamily="34" charset="0"/>
              </a:rPr>
              <a:t>RECOGNIZING STRESS IN YOURSELF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AFD6703-3D78-4332-9381-081D11A95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83450"/>
              </p:ext>
            </p:extLst>
          </p:nvPr>
        </p:nvGraphicFramePr>
        <p:xfrm>
          <a:off x="854527" y="1808161"/>
          <a:ext cx="6085116" cy="7593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85116">
                  <a:extLst>
                    <a:ext uri="{9D8B030D-6E8A-4147-A177-3AD203B41FA5}">
                      <a16:colId xmlns:a16="http://schemas.microsoft.com/office/drawing/2014/main" val="2631930073"/>
                    </a:ext>
                  </a:extLst>
                </a:gridCol>
              </a:tblGrid>
              <a:tr h="414509"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THINKING SYMPTOMS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6752966"/>
                  </a:ext>
                </a:extLst>
              </a:tr>
              <a:tr h="1375232">
                <a:tc>
                  <a:txBody>
                    <a:bodyPr/>
                    <a:lstStyle/>
                    <a:p>
                      <a:pPr marL="388620" lvl="1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Constant worry</a:t>
                      </a:r>
                    </a:p>
                    <a:p>
                      <a:pPr marL="388620" lvl="1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Forgetfulness</a:t>
                      </a:r>
                    </a:p>
                    <a:p>
                      <a:pPr marL="388620" lvl="1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Difficulty making decisions</a:t>
                      </a:r>
                    </a:p>
                    <a:p>
                      <a:pPr marL="388620" lvl="1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Inability to concentrate</a:t>
                      </a:r>
                    </a:p>
                    <a:p>
                      <a:pPr marL="388620" lvl="1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Loss of sense of humor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spc="200" baseline="0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EA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02961"/>
                  </a:ext>
                </a:extLst>
              </a:tr>
              <a:tr h="394325"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EMOTIONAL SYMPTOMS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5017159"/>
                  </a:ext>
                </a:extLst>
              </a:tr>
              <a:tr h="1870051">
                <a:tc>
                  <a:txBody>
                    <a:bodyPr/>
                    <a:lstStyle/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Anxiety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Anger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Feeling powerless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Frequent mood swings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Irritability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Frustration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Nervousness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Sadness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spc="200" baseline="0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EA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751820"/>
                  </a:ext>
                </a:extLst>
              </a:tr>
              <a:tr h="368586"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200" baseline="0" dirty="0">
                          <a:solidFill>
                            <a:srgbClr val="018992"/>
                          </a:solidFill>
                          <a:latin typeface="Raleway" panose="020B0003030101060003" pitchFamily="34" charset="0"/>
                        </a:rPr>
                        <a:t>PHYSICAL SYMPTOMS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6628541"/>
                  </a:ext>
                </a:extLst>
              </a:tr>
              <a:tr h="1053174">
                <a:tc>
                  <a:txBody>
                    <a:bodyPr/>
                    <a:lstStyle/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Racing heart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Headaches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Exhaustion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Upset stomach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Muscle tension</a:t>
                      </a:r>
                    </a:p>
                    <a:p>
                      <a:pPr marL="388620" lvl="1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spc="200" baseline="0" dirty="0">
                          <a:latin typeface="Raleway" panose="020B0003030101060003" pitchFamily="34" charset="0"/>
                        </a:rPr>
                        <a:t>Just not feeling like ‘you’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spc="200" baseline="0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EA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79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88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11FD5-A828-42A4-A6EC-55E0956A6551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05E9-4636-449A-A0A8-49318AC406C8}"/>
              </a:ext>
            </a:extLst>
          </p:cNvPr>
          <p:cNvSpPr/>
          <p:nvPr/>
        </p:nvSpPr>
        <p:spPr>
          <a:xfrm>
            <a:off x="0" y="-2253"/>
            <a:ext cx="7783285" cy="1537139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8212DE-8A42-41C4-8490-9830B957A6CB}"/>
              </a:ext>
            </a:extLst>
          </p:cNvPr>
          <p:cNvSpPr/>
          <p:nvPr/>
        </p:nvSpPr>
        <p:spPr>
          <a:xfrm>
            <a:off x="168728" y="158780"/>
            <a:ext cx="7456715" cy="9736334"/>
          </a:xfrm>
          <a:prstGeom prst="rect">
            <a:avLst/>
          </a:prstGeom>
          <a:solidFill>
            <a:schemeClr val="bg1"/>
          </a:solidFill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2678CA-717F-48D2-97FC-4AE21A1F8321}"/>
              </a:ext>
            </a:extLst>
          </p:cNvPr>
          <p:cNvCxnSpPr>
            <a:cxnSpLocks/>
          </p:cNvCxnSpPr>
          <p:nvPr/>
        </p:nvCxnSpPr>
        <p:spPr>
          <a:xfrm>
            <a:off x="3192234" y="1534886"/>
            <a:ext cx="1355273" cy="0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BE1BE0DF-760F-4A5B-B728-32843E5DE0CB}"/>
              </a:ext>
            </a:extLst>
          </p:cNvPr>
          <p:cNvSpPr txBox="1">
            <a:spLocks/>
          </p:cNvSpPr>
          <p:nvPr/>
        </p:nvSpPr>
        <p:spPr>
          <a:xfrm>
            <a:off x="963351" y="629582"/>
            <a:ext cx="6123249" cy="73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pc="200" dirty="0">
                <a:solidFill>
                  <a:srgbClr val="018992"/>
                </a:solidFill>
                <a:latin typeface="Raleway" panose="020B0003030101060003" pitchFamily="34" charset="0"/>
              </a:rPr>
              <a:t>SIGNS YOU ARE OVERCOMING THE CRISIS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D0F3CC-08B4-4F25-9D5E-89993DC4065F}"/>
              </a:ext>
            </a:extLst>
          </p:cNvPr>
          <p:cNvSpPr/>
          <p:nvPr/>
        </p:nvSpPr>
        <p:spPr>
          <a:xfrm>
            <a:off x="685799" y="1534886"/>
            <a:ext cx="6400801" cy="7841862"/>
          </a:xfrm>
          <a:prstGeom prst="rect">
            <a:avLst/>
          </a:prstGeom>
          <a:solidFill>
            <a:srgbClr val="76D8D1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aseline="-250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BB8DD42-76EA-42D1-9FDA-A467CC6ED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3296" y="2095025"/>
            <a:ext cx="5683170" cy="6967943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are aware of your triggers and patterns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are triggered less often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Your reaction to triggers is less intense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feel calmer and more self assured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Your emotional intelligence has improved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Your feeling of self-worth is improving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Feelings of shame and guilt are fading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look forward to a brighter future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feel more in control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feel more satisfied with life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feel more confident in making choices 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see things from a more realistic point of view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You feel more competent and successful</a:t>
            </a:r>
          </a:p>
        </p:txBody>
      </p:sp>
    </p:spTree>
    <p:extLst>
      <p:ext uri="{BB962C8B-B14F-4D97-AF65-F5344CB8AC3E}">
        <p14:creationId xmlns:p14="http://schemas.microsoft.com/office/powerpoint/2010/main" val="153093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011FD5-A828-42A4-A6EC-55E0956A6551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05E9-4636-449A-A0A8-49318AC406C8}"/>
              </a:ext>
            </a:extLst>
          </p:cNvPr>
          <p:cNvSpPr/>
          <p:nvPr/>
        </p:nvSpPr>
        <p:spPr>
          <a:xfrm>
            <a:off x="0" y="-2253"/>
            <a:ext cx="7783285" cy="1537139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8212DE-8A42-41C4-8490-9830B957A6CB}"/>
              </a:ext>
            </a:extLst>
          </p:cNvPr>
          <p:cNvSpPr/>
          <p:nvPr/>
        </p:nvSpPr>
        <p:spPr>
          <a:xfrm>
            <a:off x="168728" y="158780"/>
            <a:ext cx="7456715" cy="9736334"/>
          </a:xfrm>
          <a:prstGeom prst="rect">
            <a:avLst/>
          </a:prstGeom>
          <a:solidFill>
            <a:schemeClr val="bg1"/>
          </a:solidFill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2678CA-717F-48D2-97FC-4AE21A1F8321}"/>
              </a:ext>
            </a:extLst>
          </p:cNvPr>
          <p:cNvCxnSpPr>
            <a:cxnSpLocks/>
          </p:cNvCxnSpPr>
          <p:nvPr/>
        </p:nvCxnSpPr>
        <p:spPr>
          <a:xfrm>
            <a:off x="3192234" y="1534886"/>
            <a:ext cx="1355273" cy="0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BE1BE0DF-760F-4A5B-B728-32843E5DE0CB}"/>
              </a:ext>
            </a:extLst>
          </p:cNvPr>
          <p:cNvSpPr txBox="1">
            <a:spLocks/>
          </p:cNvSpPr>
          <p:nvPr/>
        </p:nvSpPr>
        <p:spPr>
          <a:xfrm>
            <a:off x="629842" y="599896"/>
            <a:ext cx="6534486" cy="73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pc="100" dirty="0">
                <a:solidFill>
                  <a:srgbClr val="018992"/>
                </a:solidFill>
                <a:latin typeface="Raleway" panose="020B0003030101060003" pitchFamily="34" charset="0"/>
              </a:rPr>
              <a:t>HOW TO MANAGE EMOTIONAL TRAUMA AFTER A CRISIS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D0F3CC-08B4-4F25-9D5E-89993DC4065F}"/>
              </a:ext>
            </a:extLst>
          </p:cNvPr>
          <p:cNvSpPr/>
          <p:nvPr/>
        </p:nvSpPr>
        <p:spPr>
          <a:xfrm>
            <a:off x="685799" y="1551819"/>
            <a:ext cx="6400801" cy="7841862"/>
          </a:xfrm>
          <a:prstGeom prst="rect">
            <a:avLst/>
          </a:prstGeom>
          <a:solidFill>
            <a:srgbClr val="76D8D1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aseline="-250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BB8DD42-76EA-42D1-9FDA-A467CC6ED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060" y="1976002"/>
            <a:ext cx="5664050" cy="7191147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Accept your current feelings and expect things to get better.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Get moving to release feel good endorphins.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Make a conscious effort to smile and laugh more often.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Use grounding techniques. </a:t>
            </a: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Bring yourself into the present by getting in touch your senses.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Take a walk, visit a place that makes you feel happy and calm. 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Practice cozy self-care. </a:t>
            </a: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Draw a warm bath. Put on your comfiest pajamas.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Be patient while you </a:t>
            </a:r>
            <a:r>
              <a:rPr 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process the emotions. 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Surround yourself with positive people. 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003030101060003" pitchFamily="34" charset="0"/>
              </a:rPr>
              <a:t>Be proactive about your mental wellbeing Seek help from family, friends or a professional, if necessary.</a:t>
            </a:r>
            <a:endParaRPr lang="en-US" sz="1600" spc="100" dirty="0">
              <a:solidFill>
                <a:schemeClr val="tx1">
                  <a:lumMod val="65000"/>
                  <a:lumOff val="35000"/>
                </a:schemeClr>
              </a:solidFill>
              <a:latin typeface="Raleway" panose="020B00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401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692</Words>
  <Application>Microsoft Office PowerPoint</Application>
  <PresentationFormat>Custom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Raleway</vt:lpstr>
      <vt:lpstr>Wingdings</vt:lpstr>
      <vt:lpstr>Office Theme</vt:lpstr>
      <vt:lpstr>THINGS TO REMEMBER WHEN FEELING LIKE YOU'VE LOST CONTROL</vt:lpstr>
      <vt:lpstr>Beating Yourself Up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REMEMBER WHEN FEELING BROKEN</dc:title>
  <dc:creator>Michelle Rivas</dc:creator>
  <cp:lastModifiedBy>Melody Spier</cp:lastModifiedBy>
  <cp:revision>25</cp:revision>
  <dcterms:created xsi:type="dcterms:W3CDTF">2020-07-07T06:07:25Z</dcterms:created>
  <dcterms:modified xsi:type="dcterms:W3CDTF">2020-07-24T16:49:58Z</dcterms:modified>
</cp:coreProperties>
</file>