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2" r:id="rId27"/>
  </p:sldIdLst>
  <p:sldSz cx="73152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FC5"/>
    <a:srgbClr val="F6A0B4"/>
    <a:srgbClr val="F9FEDA"/>
    <a:srgbClr val="9BAAC7"/>
    <a:srgbClr val="FEF2F2"/>
    <a:srgbClr val="ECF1EB"/>
    <a:srgbClr val="FDFCE7"/>
    <a:srgbClr val="FFFFFF"/>
    <a:srgbClr val="F9C1CE"/>
    <a:srgbClr val="EEEA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719" autoAdjust="0"/>
  </p:normalViewPr>
  <p:slideViewPr>
    <p:cSldViewPr>
      <p:cViewPr varScale="1">
        <p:scale>
          <a:sx n="75" d="100"/>
          <a:sy n="75" d="100"/>
        </p:scale>
        <p:origin x="1308" y="72"/>
      </p:cViewPr>
      <p:guideLst>
        <p:guide orient="horz" pos="3168"/>
        <p:guide pos="23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64D31-F23F-497D-9982-A4671C2E1644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2813" y="685800"/>
            <a:ext cx="2492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36956-A93A-44AA-98BF-4683C245A5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85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36956-A93A-44AA-98BF-4683C245A58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11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3124624"/>
            <a:ext cx="621792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699760"/>
            <a:ext cx="512064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76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55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43071" y="591397"/>
            <a:ext cx="1316990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2101" y="591397"/>
            <a:ext cx="3829050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969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1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6463454"/>
            <a:ext cx="621792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4263180"/>
            <a:ext cx="621792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861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2100" y="3441277"/>
            <a:ext cx="257302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040" y="3441277"/>
            <a:ext cx="2573020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81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251499"/>
            <a:ext cx="323215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3189817"/>
            <a:ext cx="323215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2251499"/>
            <a:ext cx="323342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3189817"/>
            <a:ext cx="323342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06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46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7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400473"/>
            <a:ext cx="2406650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400474"/>
            <a:ext cx="4089400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2104814"/>
            <a:ext cx="2406650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24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7040880"/>
            <a:ext cx="438912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98737"/>
            <a:ext cx="438912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872096"/>
            <a:ext cx="438912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8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402802"/>
            <a:ext cx="658368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346961"/>
            <a:ext cx="658368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9322647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7C306-8801-4777-A049-B35D8ED29ED3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9322647"/>
            <a:ext cx="23164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9322647"/>
            <a:ext cx="1706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57380-D2FB-4E84-A529-5694B3BA9F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44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5.svg"/><Relationship Id="rId3" Type="http://schemas.openxmlformats.org/officeDocument/2006/relationships/image" Target="../media/image75.svg"/><Relationship Id="rId7" Type="http://schemas.openxmlformats.org/officeDocument/2006/relationships/image" Target="../media/image79.svg"/><Relationship Id="rId12" Type="http://schemas.openxmlformats.org/officeDocument/2006/relationships/image" Target="../media/image84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png"/><Relationship Id="rId11" Type="http://schemas.openxmlformats.org/officeDocument/2006/relationships/image" Target="../media/image83.svg"/><Relationship Id="rId5" Type="http://schemas.openxmlformats.org/officeDocument/2006/relationships/image" Target="../media/image77.sv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svg"/><Relationship Id="rId3" Type="http://schemas.openxmlformats.org/officeDocument/2006/relationships/image" Target="../media/image87.svg"/><Relationship Id="rId7" Type="http://schemas.openxmlformats.org/officeDocument/2006/relationships/image" Target="../media/image91.svg"/><Relationship Id="rId12" Type="http://schemas.openxmlformats.org/officeDocument/2006/relationships/image" Target="../media/image9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svg"/><Relationship Id="rId5" Type="http://schemas.openxmlformats.org/officeDocument/2006/relationships/image" Target="../media/image89.svg"/><Relationship Id="rId15" Type="http://schemas.openxmlformats.org/officeDocument/2006/relationships/image" Target="../media/image99.sv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svg"/><Relationship Id="rId14" Type="http://schemas.openxmlformats.org/officeDocument/2006/relationships/image" Target="../media/image9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svg"/><Relationship Id="rId3" Type="http://schemas.openxmlformats.org/officeDocument/2006/relationships/image" Target="../media/image101.svg"/><Relationship Id="rId7" Type="http://schemas.openxmlformats.org/officeDocument/2006/relationships/image" Target="../media/image105.svg"/><Relationship Id="rId12" Type="http://schemas.openxmlformats.org/officeDocument/2006/relationships/image" Target="../media/image110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11" Type="http://schemas.openxmlformats.org/officeDocument/2006/relationships/image" Target="../media/image109.svg"/><Relationship Id="rId5" Type="http://schemas.openxmlformats.org/officeDocument/2006/relationships/image" Target="../media/image103.svg"/><Relationship Id="rId10" Type="http://schemas.openxmlformats.org/officeDocument/2006/relationships/image" Target="../media/image108.png"/><Relationship Id="rId4" Type="http://schemas.openxmlformats.org/officeDocument/2006/relationships/image" Target="../media/image102.png"/><Relationship Id="rId9" Type="http://schemas.openxmlformats.org/officeDocument/2006/relationships/image" Target="../media/image107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3.svg"/><Relationship Id="rId3" Type="http://schemas.openxmlformats.org/officeDocument/2006/relationships/image" Target="../media/image113.svg"/><Relationship Id="rId7" Type="http://schemas.openxmlformats.org/officeDocument/2006/relationships/image" Target="../media/image117.svg"/><Relationship Id="rId12" Type="http://schemas.openxmlformats.org/officeDocument/2006/relationships/image" Target="../media/image122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11" Type="http://schemas.openxmlformats.org/officeDocument/2006/relationships/image" Target="../media/image121.svg"/><Relationship Id="rId5" Type="http://schemas.openxmlformats.org/officeDocument/2006/relationships/image" Target="../media/image115.svg"/><Relationship Id="rId15" Type="http://schemas.openxmlformats.org/officeDocument/2006/relationships/image" Target="../media/image125.svg"/><Relationship Id="rId10" Type="http://schemas.openxmlformats.org/officeDocument/2006/relationships/image" Target="../media/image120.png"/><Relationship Id="rId4" Type="http://schemas.openxmlformats.org/officeDocument/2006/relationships/image" Target="../media/image114.png"/><Relationship Id="rId9" Type="http://schemas.openxmlformats.org/officeDocument/2006/relationships/image" Target="../media/image119.svg"/><Relationship Id="rId14" Type="http://schemas.openxmlformats.org/officeDocument/2006/relationships/image" Target="../media/image1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svg"/><Relationship Id="rId3" Type="http://schemas.openxmlformats.org/officeDocument/2006/relationships/image" Target="../media/image113.svg"/><Relationship Id="rId7" Type="http://schemas.openxmlformats.org/officeDocument/2006/relationships/image" Target="../media/image117.svg"/><Relationship Id="rId12" Type="http://schemas.openxmlformats.org/officeDocument/2006/relationships/image" Target="../media/image130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11" Type="http://schemas.openxmlformats.org/officeDocument/2006/relationships/image" Target="../media/image129.svg"/><Relationship Id="rId5" Type="http://schemas.openxmlformats.org/officeDocument/2006/relationships/image" Target="../media/image115.svg"/><Relationship Id="rId10" Type="http://schemas.openxmlformats.org/officeDocument/2006/relationships/image" Target="../media/image128.png"/><Relationship Id="rId4" Type="http://schemas.openxmlformats.org/officeDocument/2006/relationships/image" Target="../media/image114.png"/><Relationship Id="rId9" Type="http://schemas.openxmlformats.org/officeDocument/2006/relationships/image" Target="../media/image127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13" Type="http://schemas.openxmlformats.org/officeDocument/2006/relationships/image" Target="../media/image123.svg"/><Relationship Id="rId3" Type="http://schemas.openxmlformats.org/officeDocument/2006/relationships/image" Target="../media/image113.svg"/><Relationship Id="rId7" Type="http://schemas.openxmlformats.org/officeDocument/2006/relationships/image" Target="../media/image117.svg"/><Relationship Id="rId12" Type="http://schemas.openxmlformats.org/officeDocument/2006/relationships/image" Target="../media/image122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6.png"/><Relationship Id="rId11" Type="http://schemas.openxmlformats.org/officeDocument/2006/relationships/image" Target="../media/image121.svg"/><Relationship Id="rId5" Type="http://schemas.openxmlformats.org/officeDocument/2006/relationships/image" Target="../media/image115.svg"/><Relationship Id="rId15" Type="http://schemas.openxmlformats.org/officeDocument/2006/relationships/image" Target="../media/image125.svg"/><Relationship Id="rId10" Type="http://schemas.openxmlformats.org/officeDocument/2006/relationships/image" Target="../media/image120.png"/><Relationship Id="rId4" Type="http://schemas.openxmlformats.org/officeDocument/2006/relationships/image" Target="../media/image114.png"/><Relationship Id="rId9" Type="http://schemas.openxmlformats.org/officeDocument/2006/relationships/image" Target="../media/image119.svg"/><Relationship Id="rId14" Type="http://schemas.openxmlformats.org/officeDocument/2006/relationships/image" Target="../media/image1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svg"/><Relationship Id="rId5" Type="http://schemas.openxmlformats.org/officeDocument/2006/relationships/image" Target="../media/image53.sv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13" Type="http://schemas.openxmlformats.org/officeDocument/2006/relationships/image" Target="../media/image140.svg"/><Relationship Id="rId3" Type="http://schemas.openxmlformats.org/officeDocument/2006/relationships/image" Target="../media/image119.svg"/><Relationship Id="rId7" Type="http://schemas.openxmlformats.org/officeDocument/2006/relationships/image" Target="../media/image134.svg"/><Relationship Id="rId12" Type="http://schemas.openxmlformats.org/officeDocument/2006/relationships/image" Target="../media/image13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3.png"/><Relationship Id="rId11" Type="http://schemas.openxmlformats.org/officeDocument/2006/relationships/image" Target="../media/image138.svg"/><Relationship Id="rId5" Type="http://schemas.openxmlformats.org/officeDocument/2006/relationships/image" Target="../media/image125.svg"/><Relationship Id="rId15" Type="http://schemas.openxmlformats.org/officeDocument/2006/relationships/image" Target="../media/image59.svg"/><Relationship Id="rId10" Type="http://schemas.openxmlformats.org/officeDocument/2006/relationships/image" Target="../media/image137.png"/><Relationship Id="rId4" Type="http://schemas.openxmlformats.org/officeDocument/2006/relationships/image" Target="../media/image124.png"/><Relationship Id="rId9" Type="http://schemas.openxmlformats.org/officeDocument/2006/relationships/image" Target="../media/image136.svg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18" Type="http://schemas.openxmlformats.org/officeDocument/2006/relationships/image" Target="../media/image1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4.png"/><Relationship Id="rId5" Type="http://schemas.openxmlformats.org/officeDocument/2006/relationships/image" Target="../media/image143.png"/><Relationship Id="rId4" Type="http://schemas.openxmlformats.org/officeDocument/2006/relationships/image" Target="../media/image14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4.svg"/><Relationship Id="rId18" Type="http://schemas.openxmlformats.org/officeDocument/2006/relationships/image" Target="../media/image159.png"/><Relationship Id="rId3" Type="http://schemas.openxmlformats.org/officeDocument/2006/relationships/image" Target="../media/image85.svg"/><Relationship Id="rId7" Type="http://schemas.openxmlformats.org/officeDocument/2006/relationships/image" Target="../media/image148.svg"/><Relationship Id="rId12" Type="http://schemas.openxmlformats.org/officeDocument/2006/relationships/image" Target="../media/image153.png"/><Relationship Id="rId17" Type="http://schemas.openxmlformats.org/officeDocument/2006/relationships/image" Target="../media/image158.svg"/><Relationship Id="rId2" Type="http://schemas.openxmlformats.org/officeDocument/2006/relationships/image" Target="../media/image84.png"/><Relationship Id="rId16" Type="http://schemas.openxmlformats.org/officeDocument/2006/relationships/image" Target="../media/image1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11" Type="http://schemas.openxmlformats.org/officeDocument/2006/relationships/image" Target="../media/image152.svg"/><Relationship Id="rId5" Type="http://schemas.openxmlformats.org/officeDocument/2006/relationships/image" Target="../media/image146.svg"/><Relationship Id="rId15" Type="http://schemas.openxmlformats.org/officeDocument/2006/relationships/image" Target="../media/image156.svg"/><Relationship Id="rId10" Type="http://schemas.openxmlformats.org/officeDocument/2006/relationships/image" Target="../media/image151.png"/><Relationship Id="rId19" Type="http://schemas.openxmlformats.org/officeDocument/2006/relationships/image" Target="../media/image160.svg"/><Relationship Id="rId4" Type="http://schemas.openxmlformats.org/officeDocument/2006/relationships/image" Target="../media/image145.png"/><Relationship Id="rId9" Type="http://schemas.openxmlformats.org/officeDocument/2006/relationships/image" Target="../media/image150.svg"/><Relationship Id="rId14" Type="http://schemas.openxmlformats.org/officeDocument/2006/relationships/image" Target="../media/image15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7.svg"/><Relationship Id="rId3" Type="http://schemas.openxmlformats.org/officeDocument/2006/relationships/image" Target="../media/image162.svg"/><Relationship Id="rId7" Type="http://schemas.openxmlformats.org/officeDocument/2006/relationships/image" Target="../media/image166.svg"/><Relationship Id="rId12" Type="http://schemas.openxmlformats.org/officeDocument/2006/relationships/image" Target="../media/image16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5.png"/><Relationship Id="rId11" Type="http://schemas.openxmlformats.org/officeDocument/2006/relationships/image" Target="../media/image15.svg"/><Relationship Id="rId5" Type="http://schemas.openxmlformats.org/officeDocument/2006/relationships/image" Target="../media/image164.svg"/><Relationship Id="rId10" Type="http://schemas.openxmlformats.org/officeDocument/2006/relationships/image" Target="../media/image14.png"/><Relationship Id="rId4" Type="http://schemas.openxmlformats.org/officeDocument/2006/relationships/image" Target="../media/image163.png"/><Relationship Id="rId9" Type="http://schemas.openxmlformats.org/officeDocument/2006/relationships/image" Target="../media/image168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7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5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7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sv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5" Type="http://schemas.openxmlformats.org/officeDocument/2006/relationships/image" Target="../media/image21.svg"/><Relationship Id="rId15" Type="http://schemas.openxmlformats.org/officeDocument/2006/relationships/image" Target="../media/image31.sv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Relationship Id="rId1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17" Type="http://schemas.openxmlformats.org/officeDocument/2006/relationships/image" Target="../media/image17.sv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5" Type="http://schemas.openxmlformats.org/officeDocument/2006/relationships/image" Target="../media/image1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svg"/><Relationship Id="rId3" Type="http://schemas.openxmlformats.org/officeDocument/2006/relationships/image" Target="../media/image33.svg"/><Relationship Id="rId7" Type="http://schemas.openxmlformats.org/officeDocument/2006/relationships/image" Target="../media/image37.sv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svg"/><Relationship Id="rId5" Type="http://schemas.openxmlformats.org/officeDocument/2006/relationships/image" Target="../media/image35.svg"/><Relationship Id="rId15" Type="http://schemas.openxmlformats.org/officeDocument/2006/relationships/image" Target="../media/image45.sv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svg"/><Relationship Id="rId1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svg"/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11" Type="http://schemas.openxmlformats.org/officeDocument/2006/relationships/image" Target="../media/image55.svg"/><Relationship Id="rId5" Type="http://schemas.openxmlformats.org/officeDocument/2006/relationships/image" Target="../media/image49.svg"/><Relationship Id="rId15" Type="http://schemas.openxmlformats.org/officeDocument/2006/relationships/image" Target="../media/image59.sv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svg"/><Relationship Id="rId1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59.svg"/><Relationship Id="rId3" Type="http://schemas.openxmlformats.org/officeDocument/2006/relationships/image" Target="../media/image51.svg"/><Relationship Id="rId7" Type="http://schemas.openxmlformats.org/officeDocument/2006/relationships/image" Target="../media/image55.svg"/><Relationship Id="rId12" Type="http://schemas.openxmlformats.org/officeDocument/2006/relationships/image" Target="../media/image58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17.svg"/><Relationship Id="rId5" Type="http://schemas.openxmlformats.org/officeDocument/2006/relationships/image" Target="../media/image53.svg"/><Relationship Id="rId10" Type="http://schemas.openxmlformats.org/officeDocument/2006/relationships/image" Target="../media/image16.png"/><Relationship Id="rId4" Type="http://schemas.openxmlformats.org/officeDocument/2006/relationships/image" Target="../media/image52.png"/><Relationship Id="rId9" Type="http://schemas.openxmlformats.org/officeDocument/2006/relationships/image" Target="../media/image13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1.svg"/><Relationship Id="rId3" Type="http://schemas.openxmlformats.org/officeDocument/2006/relationships/image" Target="../media/image61.svg"/><Relationship Id="rId7" Type="http://schemas.openxmlformats.org/officeDocument/2006/relationships/image" Target="../media/image65.svg"/><Relationship Id="rId12" Type="http://schemas.openxmlformats.org/officeDocument/2006/relationships/image" Target="../media/image7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9.svg"/><Relationship Id="rId5" Type="http://schemas.openxmlformats.org/officeDocument/2006/relationships/image" Target="../media/image63.svg"/><Relationship Id="rId15" Type="http://schemas.openxmlformats.org/officeDocument/2006/relationships/image" Target="../media/image73.sv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svg"/><Relationship Id="rId14" Type="http://schemas.openxmlformats.org/officeDocument/2006/relationships/image" Target="../media/image7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D8A803-6AC9-49BB-A257-9C5D8CE95A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" r="3865"/>
          <a:stretch/>
        </p:blipFill>
        <p:spPr>
          <a:xfrm>
            <a:off x="20" y="10"/>
            <a:ext cx="7315180" cy="10058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51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elogram 12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arallelogram 13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887507" y="252855"/>
            <a:ext cx="5589494" cy="9119745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2" name="Subtitle 2"/>
          <p:cNvSpPr txBox="1">
            <a:spLocks/>
          </p:cNvSpPr>
          <p:nvPr/>
        </p:nvSpPr>
        <p:spPr>
          <a:xfrm>
            <a:off x="609600" y="533400"/>
            <a:ext cx="6096000" cy="759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F6A0B4"/>
                </a:solidFill>
                <a:latin typeface="Raleway" pitchFamily="34" charset="0"/>
              </a:rPr>
              <a:t>REFRIGERATED FOOD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618373" y="1761568"/>
            <a:ext cx="6019800" cy="6858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>
                <a:highlight>
                  <a:srgbClr val="FBFFC5"/>
                </a:highlight>
                <a:latin typeface="Raleway" pitchFamily="34" charset="0"/>
              </a:rPr>
              <a:t>Note: Always Look at Expiration Date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626340"/>
              </p:ext>
            </p:extLst>
          </p:nvPr>
        </p:nvGraphicFramePr>
        <p:xfrm>
          <a:off x="887506" y="2286000"/>
          <a:ext cx="2693894" cy="287958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03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1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Fruit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416352"/>
              </p:ext>
            </p:extLst>
          </p:nvPr>
        </p:nvGraphicFramePr>
        <p:xfrm>
          <a:off x="3783106" y="2286000"/>
          <a:ext cx="2693894" cy="2895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03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Dairy and Eggs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265802"/>
              </p:ext>
            </p:extLst>
          </p:nvPr>
        </p:nvGraphicFramePr>
        <p:xfrm>
          <a:off x="891988" y="5486400"/>
          <a:ext cx="2693894" cy="2971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03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Vegetables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347923"/>
              </p:ext>
            </p:extLst>
          </p:nvPr>
        </p:nvGraphicFramePr>
        <p:xfrm>
          <a:off x="3783106" y="5486400"/>
          <a:ext cx="2693894" cy="2971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318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71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Meats (Before cooking)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1" name="Subtitle 2">
            <a:extLst>
              <a:ext uri="{FF2B5EF4-FFF2-40B4-BE49-F238E27FC236}">
                <a16:creationId xmlns:a16="http://schemas.microsoft.com/office/drawing/2014/main" id="{15C3B4DB-BB02-47BC-A5AF-C04CE9FE58AB}"/>
              </a:ext>
            </a:extLst>
          </p:cNvPr>
          <p:cNvSpPr txBox="1">
            <a:spLocks/>
          </p:cNvSpPr>
          <p:nvPr/>
        </p:nvSpPr>
        <p:spPr>
          <a:xfrm>
            <a:off x="685800" y="1066798"/>
            <a:ext cx="6096000" cy="759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9BAAC7"/>
                </a:solidFill>
                <a:latin typeface="Raleway" pitchFamily="34" charset="0"/>
              </a:rPr>
              <a:t>ORGANIZER</a:t>
            </a:r>
          </a:p>
        </p:txBody>
      </p:sp>
      <p:pic>
        <p:nvPicPr>
          <p:cNvPr id="9" name="Graphic 8" descr="Burger and drink">
            <a:extLst>
              <a:ext uri="{FF2B5EF4-FFF2-40B4-BE49-F238E27FC236}">
                <a16:creationId xmlns:a16="http://schemas.microsoft.com/office/drawing/2014/main" id="{469E9BF5-D206-424B-866F-ACF7195F2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638175">
            <a:off x="201708" y="8724899"/>
            <a:ext cx="914400" cy="914400"/>
          </a:xfrm>
          <a:prstGeom prst="rect">
            <a:avLst/>
          </a:prstGeom>
        </p:spPr>
      </p:pic>
      <p:pic>
        <p:nvPicPr>
          <p:cNvPr id="41" name="Graphic 40" descr="Wine">
            <a:extLst>
              <a:ext uri="{FF2B5EF4-FFF2-40B4-BE49-F238E27FC236}">
                <a16:creationId xmlns:a16="http://schemas.microsoft.com/office/drawing/2014/main" id="{132CB912-EE5E-44C9-911A-0933C8DF2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67400" y="8874804"/>
            <a:ext cx="914400" cy="914400"/>
          </a:xfrm>
          <a:prstGeom prst="rect">
            <a:avLst/>
          </a:prstGeom>
        </p:spPr>
      </p:pic>
      <p:pic>
        <p:nvPicPr>
          <p:cNvPr id="47" name="Graphic 46" descr="Avocado">
            <a:extLst>
              <a:ext uri="{FF2B5EF4-FFF2-40B4-BE49-F238E27FC236}">
                <a16:creationId xmlns:a16="http://schemas.microsoft.com/office/drawing/2014/main" id="{0B1502A3-4A2E-4078-B941-EFDA69259B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77585" y="8840303"/>
            <a:ext cx="797602" cy="797602"/>
          </a:xfrm>
          <a:prstGeom prst="rect">
            <a:avLst/>
          </a:prstGeom>
        </p:spPr>
      </p:pic>
      <p:pic>
        <p:nvPicPr>
          <p:cNvPr id="49" name="Graphic 48" descr="Cupcake">
            <a:extLst>
              <a:ext uri="{FF2B5EF4-FFF2-40B4-BE49-F238E27FC236}">
                <a16:creationId xmlns:a16="http://schemas.microsoft.com/office/drawing/2014/main" id="{6480A1C9-3F5F-4B0D-9FA7-F5105EBB44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539694">
            <a:off x="3747219" y="8868533"/>
            <a:ext cx="865522" cy="865522"/>
          </a:xfrm>
          <a:prstGeom prst="rect">
            <a:avLst/>
          </a:prstGeom>
        </p:spPr>
      </p:pic>
      <p:pic>
        <p:nvPicPr>
          <p:cNvPr id="51" name="Graphic 50" descr="Cake slice">
            <a:extLst>
              <a:ext uri="{FF2B5EF4-FFF2-40B4-BE49-F238E27FC236}">
                <a16:creationId xmlns:a16="http://schemas.microsoft.com/office/drawing/2014/main" id="{97708F55-93BB-4F15-96DB-09F62D0733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731871">
            <a:off x="2520162" y="8874804"/>
            <a:ext cx="914400" cy="914400"/>
          </a:xfrm>
          <a:prstGeom prst="rect">
            <a:avLst/>
          </a:prstGeom>
        </p:spPr>
      </p:pic>
      <p:pic>
        <p:nvPicPr>
          <p:cNvPr id="53" name="Graphic 52" descr="Fruit bowl">
            <a:extLst>
              <a:ext uri="{FF2B5EF4-FFF2-40B4-BE49-F238E27FC236}">
                <a16:creationId xmlns:a16="http://schemas.microsoft.com/office/drawing/2014/main" id="{CD3F358D-5805-44E6-A8C7-7DA85D85E8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601080">
            <a:off x="1395720" y="8882812"/>
            <a:ext cx="822188" cy="822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719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arallelogram 8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arallelogram 9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63260"/>
              </p:ext>
            </p:extLst>
          </p:nvPr>
        </p:nvGraphicFramePr>
        <p:xfrm>
          <a:off x="887506" y="1828800"/>
          <a:ext cx="5589494" cy="699318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4141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13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Food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Date Added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C1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8947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4" name="Subtitle 2">
            <a:extLst>
              <a:ext uri="{FF2B5EF4-FFF2-40B4-BE49-F238E27FC236}">
                <a16:creationId xmlns:a16="http://schemas.microsoft.com/office/drawing/2014/main" id="{B28A0637-DBAA-4BB4-9B80-08C8A7EB7EAF}"/>
              </a:ext>
            </a:extLst>
          </p:cNvPr>
          <p:cNvSpPr txBox="1">
            <a:spLocks/>
          </p:cNvSpPr>
          <p:nvPr/>
        </p:nvSpPr>
        <p:spPr>
          <a:xfrm>
            <a:off x="-21890" y="830401"/>
            <a:ext cx="6096000" cy="759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>
                <a:solidFill>
                  <a:srgbClr val="F6A0B4"/>
                </a:solidFill>
                <a:latin typeface="Brusher" panose="00000500000000000000" pitchFamily="2" charset="0"/>
              </a:rPr>
              <a:t>Running Leftovers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1A9C4C96-5C55-40A0-8412-51BE0E6D79F0}"/>
              </a:ext>
            </a:extLst>
          </p:cNvPr>
          <p:cNvSpPr txBox="1">
            <a:spLocks/>
          </p:cNvSpPr>
          <p:nvPr/>
        </p:nvSpPr>
        <p:spPr>
          <a:xfrm>
            <a:off x="2264110" y="866145"/>
            <a:ext cx="6096000" cy="759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9BAAC7"/>
                </a:solidFill>
                <a:latin typeface="Raleway" pitchFamily="34" charset="0"/>
              </a:rPr>
              <a:t>LIST</a:t>
            </a:r>
          </a:p>
        </p:txBody>
      </p:sp>
      <p:pic>
        <p:nvPicPr>
          <p:cNvPr id="18" name="Graphic 17" descr="Hot dog">
            <a:extLst>
              <a:ext uri="{FF2B5EF4-FFF2-40B4-BE49-F238E27FC236}">
                <a16:creationId xmlns:a16="http://schemas.microsoft.com/office/drawing/2014/main" id="{EB05DBEA-4B53-4175-8D17-845BB7BA74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150760">
            <a:off x="5995145" y="8949331"/>
            <a:ext cx="914400" cy="914400"/>
          </a:xfrm>
          <a:prstGeom prst="rect">
            <a:avLst/>
          </a:prstGeom>
        </p:spPr>
      </p:pic>
      <p:pic>
        <p:nvPicPr>
          <p:cNvPr id="20" name="Graphic 19" descr="Chicken leg">
            <a:extLst>
              <a:ext uri="{FF2B5EF4-FFF2-40B4-BE49-F238E27FC236}">
                <a16:creationId xmlns:a16="http://schemas.microsoft.com/office/drawing/2014/main" id="{C03E834D-73C5-4B84-9780-C1C10D614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7708928">
            <a:off x="310782" y="9093095"/>
            <a:ext cx="722223" cy="722223"/>
          </a:xfrm>
          <a:prstGeom prst="rect">
            <a:avLst/>
          </a:prstGeom>
        </p:spPr>
      </p:pic>
      <p:pic>
        <p:nvPicPr>
          <p:cNvPr id="21" name="Graphic 20" descr="Grapes">
            <a:extLst>
              <a:ext uri="{FF2B5EF4-FFF2-40B4-BE49-F238E27FC236}">
                <a16:creationId xmlns:a16="http://schemas.microsoft.com/office/drawing/2014/main" id="{AD30E967-F112-4A1E-A01A-39CFE9B032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503585">
            <a:off x="5083530" y="9146027"/>
            <a:ext cx="754268" cy="754268"/>
          </a:xfrm>
          <a:prstGeom prst="rect">
            <a:avLst/>
          </a:prstGeom>
        </p:spPr>
      </p:pic>
      <p:pic>
        <p:nvPicPr>
          <p:cNvPr id="22" name="Graphic 21" descr="Pasta">
            <a:extLst>
              <a:ext uri="{FF2B5EF4-FFF2-40B4-BE49-F238E27FC236}">
                <a16:creationId xmlns:a16="http://schemas.microsoft.com/office/drawing/2014/main" id="{B6C97F7F-1F90-4903-8C91-09538DCC1C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192246">
            <a:off x="3356925" y="9090733"/>
            <a:ext cx="726948" cy="726948"/>
          </a:xfrm>
          <a:prstGeom prst="rect">
            <a:avLst/>
          </a:prstGeom>
        </p:spPr>
      </p:pic>
      <p:pic>
        <p:nvPicPr>
          <p:cNvPr id="23" name="Graphic 22" descr="Pizza">
            <a:extLst>
              <a:ext uri="{FF2B5EF4-FFF2-40B4-BE49-F238E27FC236}">
                <a16:creationId xmlns:a16="http://schemas.microsoft.com/office/drawing/2014/main" id="{20AADC73-C2E8-4D6B-BA05-392C5F0290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057858">
            <a:off x="4292423" y="9049698"/>
            <a:ext cx="733525" cy="733525"/>
          </a:xfrm>
          <a:prstGeom prst="rect">
            <a:avLst/>
          </a:prstGeom>
        </p:spPr>
      </p:pic>
      <p:pic>
        <p:nvPicPr>
          <p:cNvPr id="24" name="Graphic 23" descr="Whole pizza">
            <a:extLst>
              <a:ext uri="{FF2B5EF4-FFF2-40B4-BE49-F238E27FC236}">
                <a16:creationId xmlns:a16="http://schemas.microsoft.com/office/drawing/2014/main" id="{541DD1B4-A88D-41EC-A669-47017647AF5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308743" y="9032893"/>
            <a:ext cx="813363" cy="813363"/>
          </a:xfrm>
          <a:prstGeom prst="rect">
            <a:avLst/>
          </a:prstGeom>
        </p:spPr>
      </p:pic>
      <p:pic>
        <p:nvPicPr>
          <p:cNvPr id="26" name="Graphic 25" descr="Candy">
            <a:extLst>
              <a:ext uri="{FF2B5EF4-FFF2-40B4-BE49-F238E27FC236}">
                <a16:creationId xmlns:a16="http://schemas.microsoft.com/office/drawing/2014/main" id="{99DA428A-0B8F-4317-9572-BD98C65C325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9812058">
            <a:off x="1226372" y="9073816"/>
            <a:ext cx="772440" cy="77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11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4" name="Parallelogram 13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arallelogram 14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61999" y="252855"/>
              <a:ext cx="5791201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1066799" y="633798"/>
            <a:ext cx="5181600" cy="13232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6A0B4"/>
                </a:solidFill>
                <a:latin typeface="Raleway" pitchFamily="34" charset="0"/>
              </a:rPr>
              <a:t>CLEANING SCHEDULE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10625" y="6215272"/>
            <a:ext cx="6248400" cy="33528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latin typeface="Raleway" pitchFamily="34" charset="0"/>
              </a:rPr>
              <a:t>Daily Cleaning Tasks:</a:t>
            </a:r>
          </a:p>
          <a:p>
            <a:pPr marL="0" indent="0">
              <a:buNone/>
            </a:pPr>
            <a:r>
              <a:rPr lang="en-US" sz="1600" dirty="0">
                <a:latin typeface="Raleway" pitchFamily="34" charset="0"/>
              </a:rPr>
              <a:t>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653170"/>
              </p:ext>
            </p:extLst>
          </p:nvPr>
        </p:nvGraphicFramePr>
        <p:xfrm>
          <a:off x="774468" y="1752600"/>
          <a:ext cx="5778732" cy="4170677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87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Monday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Tuesday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Wednesday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Thursday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Friday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Saturday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5811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Sunday</a:t>
                      </a: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C1C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1219200" y="77724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9200" y="80772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19200" y="83820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22401CF-1335-4FA0-B8C1-199315E49D94}"/>
              </a:ext>
            </a:extLst>
          </p:cNvPr>
          <p:cNvCxnSpPr/>
          <p:nvPr/>
        </p:nvCxnSpPr>
        <p:spPr>
          <a:xfrm>
            <a:off x="1181100" y="68580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7EA149E-8C56-47E6-A7C8-91A1A5459ADA}"/>
              </a:ext>
            </a:extLst>
          </p:cNvPr>
          <p:cNvCxnSpPr/>
          <p:nvPr/>
        </p:nvCxnSpPr>
        <p:spPr>
          <a:xfrm>
            <a:off x="1181100" y="71628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5CE5FB-67BD-4F82-A4F6-207C9BC78570}"/>
              </a:ext>
            </a:extLst>
          </p:cNvPr>
          <p:cNvCxnSpPr/>
          <p:nvPr/>
        </p:nvCxnSpPr>
        <p:spPr>
          <a:xfrm>
            <a:off x="1181100" y="7467600"/>
            <a:ext cx="4953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Mop and bucket">
            <a:extLst>
              <a:ext uri="{FF2B5EF4-FFF2-40B4-BE49-F238E27FC236}">
                <a16:creationId xmlns:a16="http://schemas.microsoft.com/office/drawing/2014/main" id="{A392C402-E9C5-4E80-BAD8-05BCD3598C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96000" y="8732609"/>
            <a:ext cx="914400" cy="914400"/>
          </a:xfrm>
          <a:prstGeom prst="rect">
            <a:avLst/>
          </a:prstGeom>
        </p:spPr>
      </p:pic>
      <p:pic>
        <p:nvPicPr>
          <p:cNvPr id="8" name="Graphic 7" descr="Bathtub">
            <a:extLst>
              <a:ext uri="{FF2B5EF4-FFF2-40B4-BE49-F238E27FC236}">
                <a16:creationId xmlns:a16="http://schemas.microsoft.com/office/drawing/2014/main" id="{8649119F-86AC-4687-977E-DB01AECE92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2030" y="8836658"/>
            <a:ext cx="914400" cy="914400"/>
          </a:xfrm>
          <a:prstGeom prst="rect">
            <a:avLst/>
          </a:prstGeom>
        </p:spPr>
      </p:pic>
      <p:pic>
        <p:nvPicPr>
          <p:cNvPr id="28" name="Graphic 27" descr="Shower">
            <a:extLst>
              <a:ext uri="{FF2B5EF4-FFF2-40B4-BE49-F238E27FC236}">
                <a16:creationId xmlns:a16="http://schemas.microsoft.com/office/drawing/2014/main" id="{DF642D73-E9D1-43FD-996E-6F59C209D1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362863">
            <a:off x="5009982" y="8800056"/>
            <a:ext cx="914400" cy="914400"/>
          </a:xfrm>
          <a:prstGeom prst="rect">
            <a:avLst/>
          </a:prstGeom>
        </p:spPr>
      </p:pic>
      <p:pic>
        <p:nvPicPr>
          <p:cNvPr id="30" name="Graphic 29" descr="Towel">
            <a:extLst>
              <a:ext uri="{FF2B5EF4-FFF2-40B4-BE49-F238E27FC236}">
                <a16:creationId xmlns:a16="http://schemas.microsoft.com/office/drawing/2014/main" id="{4A036EBE-03BB-4246-B9B7-37D35C9810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998614">
            <a:off x="3810061" y="8820732"/>
            <a:ext cx="914400" cy="914400"/>
          </a:xfrm>
          <a:prstGeom prst="rect">
            <a:avLst/>
          </a:prstGeom>
        </p:spPr>
      </p:pic>
      <p:pic>
        <p:nvPicPr>
          <p:cNvPr id="32" name="Graphic 31" descr="Sink">
            <a:extLst>
              <a:ext uri="{FF2B5EF4-FFF2-40B4-BE49-F238E27FC236}">
                <a16:creationId xmlns:a16="http://schemas.microsoft.com/office/drawing/2014/main" id="{C0F9EABD-2E49-4B04-A718-DAE8EDDC43F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312870">
            <a:off x="2634779" y="8820732"/>
            <a:ext cx="914400" cy="914400"/>
          </a:xfrm>
          <a:prstGeom prst="rect">
            <a:avLst/>
          </a:prstGeom>
        </p:spPr>
      </p:pic>
      <p:pic>
        <p:nvPicPr>
          <p:cNvPr id="34" name="Graphic 33" descr="Soap">
            <a:extLst>
              <a:ext uri="{FF2B5EF4-FFF2-40B4-BE49-F238E27FC236}">
                <a16:creationId xmlns:a16="http://schemas.microsoft.com/office/drawing/2014/main" id="{A44997B5-06AF-434A-8AF0-6F6B46C43C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059580">
            <a:off x="1262637" y="885179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369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2133598"/>
            <a:ext cx="7315200" cy="6477001"/>
            <a:chOff x="0" y="2133598"/>
            <a:chExt cx="7315200" cy="6477001"/>
          </a:xfrm>
        </p:grpSpPr>
        <p:sp>
          <p:nvSpPr>
            <p:cNvPr id="12" name="Parallelogram 11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838200" y="685800"/>
            <a:ext cx="3276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>
                <a:solidFill>
                  <a:srgbClr val="9BAAC7"/>
                </a:solidFill>
                <a:latin typeface="Raleway" pitchFamily="34" charset="0"/>
              </a:rPr>
              <a:t>Evening Routine For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991386"/>
              </p:ext>
            </p:extLst>
          </p:nvPr>
        </p:nvGraphicFramePr>
        <p:xfrm>
          <a:off x="762000" y="1270000"/>
          <a:ext cx="5838306" cy="7416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190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6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Task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Notes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584448" y="990600"/>
            <a:ext cx="2968752" cy="0"/>
          </a:xfrm>
          <a:prstGeom prst="line">
            <a:avLst/>
          </a:prstGeom>
          <a:ln>
            <a:solidFill>
              <a:srgbClr val="9BAA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Gymnast Floor routine">
            <a:extLst>
              <a:ext uri="{FF2B5EF4-FFF2-40B4-BE49-F238E27FC236}">
                <a16:creationId xmlns:a16="http://schemas.microsoft.com/office/drawing/2014/main" id="{F199140C-17BF-4BE0-970B-A555574AB7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79731">
            <a:off x="393328" y="9003927"/>
            <a:ext cx="737344" cy="737344"/>
          </a:xfrm>
          <a:prstGeom prst="rect">
            <a:avLst/>
          </a:prstGeom>
        </p:spPr>
      </p:pic>
      <p:pic>
        <p:nvPicPr>
          <p:cNvPr id="17" name="Graphic 16" descr="Run">
            <a:extLst>
              <a:ext uri="{FF2B5EF4-FFF2-40B4-BE49-F238E27FC236}">
                <a16:creationId xmlns:a16="http://schemas.microsoft.com/office/drawing/2014/main" id="{BE925AA8-84A1-4567-A6E0-4688259D10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001323">
            <a:off x="6310742" y="9020706"/>
            <a:ext cx="598167" cy="598167"/>
          </a:xfrm>
          <a:prstGeom prst="rect">
            <a:avLst/>
          </a:prstGeom>
        </p:spPr>
      </p:pic>
      <p:pic>
        <p:nvPicPr>
          <p:cNvPr id="19" name="Graphic 18" descr="Dance steps">
            <a:extLst>
              <a:ext uri="{FF2B5EF4-FFF2-40B4-BE49-F238E27FC236}">
                <a16:creationId xmlns:a16="http://schemas.microsoft.com/office/drawing/2014/main" id="{FEDAFF9A-396A-4688-B1E0-0C6CD00C95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82052" y="8945709"/>
            <a:ext cx="650582" cy="650582"/>
          </a:xfrm>
          <a:prstGeom prst="rect">
            <a:avLst/>
          </a:prstGeom>
        </p:spPr>
      </p:pic>
      <p:pic>
        <p:nvPicPr>
          <p:cNvPr id="21" name="Graphic 20" descr="Stopwatch">
            <a:extLst>
              <a:ext uri="{FF2B5EF4-FFF2-40B4-BE49-F238E27FC236}">
                <a16:creationId xmlns:a16="http://schemas.microsoft.com/office/drawing/2014/main" id="{244F745A-C79E-4373-9BD7-585A9A2F81A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697703">
            <a:off x="4435025" y="9001265"/>
            <a:ext cx="588417" cy="588417"/>
          </a:xfrm>
          <a:prstGeom prst="rect">
            <a:avLst/>
          </a:prstGeom>
        </p:spPr>
      </p:pic>
      <p:pic>
        <p:nvPicPr>
          <p:cNvPr id="23" name="Graphic 22" descr="Watch">
            <a:extLst>
              <a:ext uri="{FF2B5EF4-FFF2-40B4-BE49-F238E27FC236}">
                <a16:creationId xmlns:a16="http://schemas.microsoft.com/office/drawing/2014/main" id="{EA886E70-85FF-4F4F-92E5-EC0520E929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311151">
            <a:off x="3383376" y="9145203"/>
            <a:ext cx="605588" cy="605588"/>
          </a:xfrm>
          <a:prstGeom prst="rect">
            <a:avLst/>
          </a:prstGeom>
        </p:spPr>
      </p:pic>
      <p:pic>
        <p:nvPicPr>
          <p:cNvPr id="25" name="Graphic 24" descr="Daily calendar">
            <a:extLst>
              <a:ext uri="{FF2B5EF4-FFF2-40B4-BE49-F238E27FC236}">
                <a16:creationId xmlns:a16="http://schemas.microsoft.com/office/drawing/2014/main" id="{5D63089E-CFEE-4F80-9E83-A37D18E03AF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502205">
            <a:off x="2308686" y="9039413"/>
            <a:ext cx="567284" cy="567284"/>
          </a:xfrm>
          <a:prstGeom prst="rect">
            <a:avLst/>
          </a:prstGeom>
        </p:spPr>
      </p:pic>
      <p:pic>
        <p:nvPicPr>
          <p:cNvPr id="27" name="Graphic 26" descr="Alarm clock">
            <a:extLst>
              <a:ext uri="{FF2B5EF4-FFF2-40B4-BE49-F238E27FC236}">
                <a16:creationId xmlns:a16="http://schemas.microsoft.com/office/drawing/2014/main" id="{4A35F723-5F17-4680-A102-BE21BE1421B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94704">
            <a:off x="1352261" y="9001812"/>
            <a:ext cx="568142" cy="5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591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133598"/>
            <a:ext cx="7315200" cy="6477001"/>
            <a:chOff x="0" y="2133598"/>
            <a:chExt cx="7315200" cy="6477001"/>
          </a:xfrm>
        </p:grpSpPr>
        <p:sp>
          <p:nvSpPr>
            <p:cNvPr id="11" name="Parallelogram 1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723899" y="585270"/>
            <a:ext cx="5867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6A0B4"/>
                </a:solidFill>
                <a:latin typeface="Brusher" panose="00000500000000000000" pitchFamily="2" charset="0"/>
              </a:rPr>
              <a:t>Things to do </a:t>
            </a:r>
            <a:r>
              <a:rPr lang="en-US" sz="3600" b="1" dirty="0">
                <a:solidFill>
                  <a:srgbClr val="9BAAC7"/>
                </a:solidFill>
                <a:latin typeface="Raleway" pitchFamily="34" charset="0"/>
              </a:rPr>
              <a:t>TODAY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706257"/>
              </p:ext>
            </p:extLst>
          </p:nvPr>
        </p:nvGraphicFramePr>
        <p:xfrm>
          <a:off x="838200" y="1351437"/>
          <a:ext cx="5638800" cy="7563963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 </a:t>
                      </a: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44493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endParaRPr lang="en-US" dirty="0">
                        <a:solidFill>
                          <a:srgbClr val="75A75E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pic>
        <p:nvPicPr>
          <p:cNvPr id="13" name="Graphic 12" descr="Gymnast Floor routine">
            <a:extLst>
              <a:ext uri="{FF2B5EF4-FFF2-40B4-BE49-F238E27FC236}">
                <a16:creationId xmlns:a16="http://schemas.microsoft.com/office/drawing/2014/main" id="{B1AE91B6-5DB4-4BE1-8ACB-FB3B3D0B2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79731">
            <a:off x="1355853" y="8951117"/>
            <a:ext cx="737344" cy="737344"/>
          </a:xfrm>
          <a:prstGeom prst="rect">
            <a:avLst/>
          </a:prstGeom>
        </p:spPr>
      </p:pic>
      <p:pic>
        <p:nvPicPr>
          <p:cNvPr id="17" name="Graphic 16" descr="Run">
            <a:extLst>
              <a:ext uri="{FF2B5EF4-FFF2-40B4-BE49-F238E27FC236}">
                <a16:creationId xmlns:a16="http://schemas.microsoft.com/office/drawing/2014/main" id="{23821110-1E44-42C4-8870-65CE618BE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001323">
            <a:off x="2311767" y="9174046"/>
            <a:ext cx="598167" cy="598167"/>
          </a:xfrm>
          <a:prstGeom prst="rect">
            <a:avLst/>
          </a:prstGeom>
        </p:spPr>
      </p:pic>
      <p:pic>
        <p:nvPicPr>
          <p:cNvPr id="18" name="Graphic 17" descr="Dance steps">
            <a:extLst>
              <a:ext uri="{FF2B5EF4-FFF2-40B4-BE49-F238E27FC236}">
                <a16:creationId xmlns:a16="http://schemas.microsoft.com/office/drawing/2014/main" id="{566F98CC-D531-42F7-B016-2981B81814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3926" y="8994498"/>
            <a:ext cx="650582" cy="650582"/>
          </a:xfrm>
          <a:prstGeom prst="rect">
            <a:avLst/>
          </a:prstGeom>
        </p:spPr>
      </p:pic>
      <p:pic>
        <p:nvPicPr>
          <p:cNvPr id="21" name="Graphic 20" descr="Violin">
            <a:extLst>
              <a:ext uri="{FF2B5EF4-FFF2-40B4-BE49-F238E27FC236}">
                <a16:creationId xmlns:a16="http://schemas.microsoft.com/office/drawing/2014/main" id="{955C719C-5550-40EF-92B0-CFCBF1FE88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36760" y="8876617"/>
            <a:ext cx="841679" cy="841679"/>
          </a:xfrm>
          <a:prstGeom prst="rect">
            <a:avLst/>
          </a:prstGeom>
        </p:spPr>
      </p:pic>
      <p:pic>
        <p:nvPicPr>
          <p:cNvPr id="23" name="Graphic 22" descr="Handshake">
            <a:extLst>
              <a:ext uri="{FF2B5EF4-FFF2-40B4-BE49-F238E27FC236}">
                <a16:creationId xmlns:a16="http://schemas.microsoft.com/office/drawing/2014/main" id="{DF9E2395-CB70-438A-8F81-BE4EFEABC1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69238" y="8798178"/>
            <a:ext cx="1076400" cy="1076400"/>
          </a:xfrm>
          <a:prstGeom prst="rect">
            <a:avLst/>
          </a:prstGeom>
        </p:spPr>
      </p:pic>
      <p:pic>
        <p:nvPicPr>
          <p:cNvPr id="29" name="Graphic 28" descr="Family with girl">
            <a:extLst>
              <a:ext uri="{FF2B5EF4-FFF2-40B4-BE49-F238E27FC236}">
                <a16:creationId xmlns:a16="http://schemas.microsoft.com/office/drawing/2014/main" id="{46113B6A-E5C7-4494-8993-BD951239A2E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95799" y="8915400"/>
            <a:ext cx="841679" cy="841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92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133598"/>
            <a:ext cx="7315200" cy="6477001"/>
            <a:chOff x="0" y="2133598"/>
            <a:chExt cx="7315200" cy="6477001"/>
          </a:xfrm>
        </p:grpSpPr>
        <p:sp>
          <p:nvSpPr>
            <p:cNvPr id="11" name="Parallelogram 1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838200" y="685800"/>
            <a:ext cx="3276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100" b="1" dirty="0">
                <a:solidFill>
                  <a:srgbClr val="9BAAC7"/>
                </a:solidFill>
                <a:latin typeface="Raleway" pitchFamily="34" charset="0"/>
              </a:rPr>
              <a:t>Morning Routine For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8807126"/>
              </p:ext>
            </p:extLst>
          </p:nvPr>
        </p:nvGraphicFramePr>
        <p:xfrm>
          <a:off x="838199" y="1270000"/>
          <a:ext cx="5838306" cy="74168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190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6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Time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Task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Notes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3584448" y="990600"/>
            <a:ext cx="2968752" cy="0"/>
          </a:xfrm>
          <a:prstGeom prst="line">
            <a:avLst/>
          </a:prstGeom>
          <a:ln>
            <a:solidFill>
              <a:srgbClr val="9BAA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phic 12" descr="Gymnast Floor routine">
            <a:extLst>
              <a:ext uri="{FF2B5EF4-FFF2-40B4-BE49-F238E27FC236}">
                <a16:creationId xmlns:a16="http://schemas.microsoft.com/office/drawing/2014/main" id="{D332DEE7-82D4-47DC-92A4-23D594C74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879731">
            <a:off x="393328" y="9003927"/>
            <a:ext cx="737344" cy="737344"/>
          </a:xfrm>
          <a:prstGeom prst="rect">
            <a:avLst/>
          </a:prstGeom>
        </p:spPr>
      </p:pic>
      <p:pic>
        <p:nvPicPr>
          <p:cNvPr id="17" name="Graphic 16" descr="Run">
            <a:extLst>
              <a:ext uri="{FF2B5EF4-FFF2-40B4-BE49-F238E27FC236}">
                <a16:creationId xmlns:a16="http://schemas.microsoft.com/office/drawing/2014/main" id="{AD2A5CAA-6B49-476E-B33C-E6C2725414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001323">
            <a:off x="6310742" y="9020706"/>
            <a:ext cx="598167" cy="598167"/>
          </a:xfrm>
          <a:prstGeom prst="rect">
            <a:avLst/>
          </a:prstGeom>
        </p:spPr>
      </p:pic>
      <p:pic>
        <p:nvPicPr>
          <p:cNvPr id="18" name="Graphic 17" descr="Dance steps">
            <a:extLst>
              <a:ext uri="{FF2B5EF4-FFF2-40B4-BE49-F238E27FC236}">
                <a16:creationId xmlns:a16="http://schemas.microsoft.com/office/drawing/2014/main" id="{FF506FE8-7C4B-4D07-9B86-75F4F98EB2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82052" y="8945709"/>
            <a:ext cx="650582" cy="650582"/>
          </a:xfrm>
          <a:prstGeom prst="rect">
            <a:avLst/>
          </a:prstGeom>
        </p:spPr>
      </p:pic>
      <p:pic>
        <p:nvPicPr>
          <p:cNvPr id="19" name="Graphic 18" descr="Stopwatch">
            <a:extLst>
              <a:ext uri="{FF2B5EF4-FFF2-40B4-BE49-F238E27FC236}">
                <a16:creationId xmlns:a16="http://schemas.microsoft.com/office/drawing/2014/main" id="{C77B616A-180D-4CFE-857E-E111EA2D98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697703">
            <a:off x="4435025" y="9001265"/>
            <a:ext cx="588417" cy="588417"/>
          </a:xfrm>
          <a:prstGeom prst="rect">
            <a:avLst/>
          </a:prstGeom>
        </p:spPr>
      </p:pic>
      <p:pic>
        <p:nvPicPr>
          <p:cNvPr id="20" name="Graphic 19" descr="Watch">
            <a:extLst>
              <a:ext uri="{FF2B5EF4-FFF2-40B4-BE49-F238E27FC236}">
                <a16:creationId xmlns:a16="http://schemas.microsoft.com/office/drawing/2014/main" id="{D5F79D28-2981-4C96-A60C-8F1BE1BA12C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311151">
            <a:off x="3383376" y="9145203"/>
            <a:ext cx="605588" cy="605588"/>
          </a:xfrm>
          <a:prstGeom prst="rect">
            <a:avLst/>
          </a:prstGeom>
        </p:spPr>
      </p:pic>
      <p:pic>
        <p:nvPicPr>
          <p:cNvPr id="21" name="Graphic 20" descr="Daily calendar">
            <a:extLst>
              <a:ext uri="{FF2B5EF4-FFF2-40B4-BE49-F238E27FC236}">
                <a16:creationId xmlns:a16="http://schemas.microsoft.com/office/drawing/2014/main" id="{A35C5956-C37E-4E25-8334-1343B8F3E2B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9502205">
            <a:off x="2308686" y="9039413"/>
            <a:ext cx="567284" cy="567284"/>
          </a:xfrm>
          <a:prstGeom prst="rect">
            <a:avLst/>
          </a:prstGeom>
        </p:spPr>
      </p:pic>
      <p:pic>
        <p:nvPicPr>
          <p:cNvPr id="22" name="Graphic 21" descr="Alarm clock">
            <a:extLst>
              <a:ext uri="{FF2B5EF4-FFF2-40B4-BE49-F238E27FC236}">
                <a16:creationId xmlns:a16="http://schemas.microsoft.com/office/drawing/2014/main" id="{BD239745-580F-466F-AC6F-089F371E96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94704">
            <a:off x="1352261" y="9001812"/>
            <a:ext cx="568142" cy="56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11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4" name="Parallelogram 13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arallelogram 14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09600" y="252855"/>
              <a:ext cx="604837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57200" y="167951"/>
            <a:ext cx="6400800" cy="973804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2" name="Subtitle 2"/>
          <p:cNvSpPr txBox="1">
            <a:spLocks/>
          </p:cNvSpPr>
          <p:nvPr/>
        </p:nvSpPr>
        <p:spPr>
          <a:xfrm>
            <a:off x="76200" y="304800"/>
            <a:ext cx="71247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>
                <a:solidFill>
                  <a:srgbClr val="F6A0B4"/>
                </a:solidFill>
                <a:latin typeface="Raleway" pitchFamily="34" charset="0"/>
              </a:rPr>
              <a:t>HOME OFFICE SUPPLIES LIST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313628"/>
              </p:ext>
            </p:extLst>
          </p:nvPr>
        </p:nvGraphicFramePr>
        <p:xfrm>
          <a:off x="586740" y="1066800"/>
          <a:ext cx="2971800" cy="260526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1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6A0B4"/>
                          </a:solidFill>
                        </a:rPr>
                        <a:t>For Your Desktop &amp; Desk Drawers 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46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177603"/>
              </p:ext>
            </p:extLst>
          </p:nvPr>
        </p:nvGraphicFramePr>
        <p:xfrm>
          <a:off x="3733800" y="1066800"/>
          <a:ext cx="2971800" cy="2605266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41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6A0B4"/>
                          </a:solidFill>
                        </a:rPr>
                        <a:t>Filing Supplies 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466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69622"/>
              </p:ext>
            </p:extLst>
          </p:nvPr>
        </p:nvGraphicFramePr>
        <p:xfrm>
          <a:off x="609600" y="3852760"/>
          <a:ext cx="2971800" cy="26242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3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6A0B4"/>
                          </a:solidFill>
                        </a:rPr>
                        <a:t>Paper &amp; Stationery Supplies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94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341081"/>
              </p:ext>
            </p:extLst>
          </p:nvPr>
        </p:nvGraphicFramePr>
        <p:xfrm>
          <a:off x="3756660" y="3852760"/>
          <a:ext cx="2971800" cy="26242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13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6A0B4"/>
                          </a:solidFill>
                        </a:rPr>
                        <a:t>Calendar &amp; Planning Supplies 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944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025659"/>
              </p:ext>
            </p:extLst>
          </p:nvPr>
        </p:nvGraphicFramePr>
        <p:xfrm>
          <a:off x="2209800" y="6629400"/>
          <a:ext cx="2971800" cy="260371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97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88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6A0B4"/>
                          </a:solidFill>
                        </a:rPr>
                        <a:t>Small List of Equipment 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891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0" name="Graphic 19" descr="Checklist">
            <a:extLst>
              <a:ext uri="{FF2B5EF4-FFF2-40B4-BE49-F238E27FC236}">
                <a16:creationId xmlns:a16="http://schemas.microsoft.com/office/drawing/2014/main" id="{B00A260C-F1CA-4B94-96A6-CAA2B3174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72414">
            <a:off x="6397171" y="9015696"/>
            <a:ext cx="693056" cy="693056"/>
          </a:xfrm>
          <a:prstGeom prst="rect">
            <a:avLst/>
          </a:prstGeom>
        </p:spPr>
      </p:pic>
      <p:pic>
        <p:nvPicPr>
          <p:cNvPr id="21" name="Graphic 20" descr="Document">
            <a:extLst>
              <a:ext uri="{FF2B5EF4-FFF2-40B4-BE49-F238E27FC236}">
                <a16:creationId xmlns:a16="http://schemas.microsoft.com/office/drawing/2014/main" id="{FCB268B7-190E-44A2-9E80-AE2C8CED66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995482">
            <a:off x="536843" y="7726641"/>
            <a:ext cx="914400" cy="914400"/>
          </a:xfrm>
          <a:prstGeom prst="rect">
            <a:avLst/>
          </a:prstGeom>
        </p:spPr>
      </p:pic>
      <p:pic>
        <p:nvPicPr>
          <p:cNvPr id="22" name="Graphic 21" descr="Shredder">
            <a:extLst>
              <a:ext uri="{FF2B5EF4-FFF2-40B4-BE49-F238E27FC236}">
                <a16:creationId xmlns:a16="http://schemas.microsoft.com/office/drawing/2014/main" id="{B00F7775-DE19-435D-AF4F-8F5D61A2B8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7461" y="8722724"/>
            <a:ext cx="761998" cy="761998"/>
          </a:xfrm>
          <a:prstGeom prst="rect">
            <a:avLst/>
          </a:prstGeom>
        </p:spPr>
      </p:pic>
      <p:pic>
        <p:nvPicPr>
          <p:cNvPr id="24" name="Graphic 23" descr="Newspaper">
            <a:extLst>
              <a:ext uri="{FF2B5EF4-FFF2-40B4-BE49-F238E27FC236}">
                <a16:creationId xmlns:a16="http://schemas.microsoft.com/office/drawing/2014/main" id="{559E1513-B1D4-429C-8B3C-F06F7DD6E8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764599">
            <a:off x="5766297" y="7780305"/>
            <a:ext cx="752107" cy="752107"/>
          </a:xfrm>
          <a:prstGeom prst="rect">
            <a:avLst/>
          </a:prstGeom>
        </p:spPr>
      </p:pic>
      <p:pic>
        <p:nvPicPr>
          <p:cNvPr id="25" name="Graphic 24" descr="Suitcase">
            <a:extLst>
              <a:ext uri="{FF2B5EF4-FFF2-40B4-BE49-F238E27FC236}">
                <a16:creationId xmlns:a16="http://schemas.microsoft.com/office/drawing/2014/main" id="{218BA5D6-5F16-4251-AEED-A237596778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627281">
            <a:off x="5442441" y="8482358"/>
            <a:ext cx="849565" cy="849565"/>
          </a:xfrm>
          <a:prstGeom prst="rect">
            <a:avLst/>
          </a:prstGeom>
        </p:spPr>
      </p:pic>
      <p:pic>
        <p:nvPicPr>
          <p:cNvPr id="26" name="Graphic 25" descr="Checklist">
            <a:extLst>
              <a:ext uri="{FF2B5EF4-FFF2-40B4-BE49-F238E27FC236}">
                <a16:creationId xmlns:a16="http://schemas.microsoft.com/office/drawing/2014/main" id="{056FAC61-837E-4727-8A91-EDB0787745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736551">
            <a:off x="351680" y="9142547"/>
            <a:ext cx="693056" cy="69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22" name="Parallelogram 21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Parallelogram 22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600" y="252855"/>
              <a:ext cx="604837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52400" y="167951"/>
            <a:ext cx="7010400" cy="973804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2" name="Subtitle 2"/>
          <p:cNvSpPr txBox="1">
            <a:spLocks/>
          </p:cNvSpPr>
          <p:nvPr/>
        </p:nvSpPr>
        <p:spPr>
          <a:xfrm>
            <a:off x="228600" y="685800"/>
            <a:ext cx="30480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4400" b="1" dirty="0">
                <a:solidFill>
                  <a:srgbClr val="9BAAC7"/>
                </a:solidFill>
                <a:latin typeface="Raleway" pitchFamily="34" charset="0"/>
              </a:rPr>
              <a:t>WEEKLY PLANNER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657600" y="457200"/>
            <a:ext cx="3276600" cy="1828800"/>
          </a:xfrm>
          <a:prstGeom prst="roundRect">
            <a:avLst/>
          </a:prstGeom>
          <a:noFill/>
          <a:ln w="28575">
            <a:solidFill>
              <a:srgbClr val="9BAAC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28600" y="2362200"/>
            <a:ext cx="2133600" cy="7162800"/>
          </a:xfrm>
          <a:prstGeom prst="roundRect">
            <a:avLst/>
          </a:prstGeom>
          <a:noFill/>
          <a:ln w="28575">
            <a:solidFill>
              <a:srgbClr val="9BAAC7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2438400" y="7086600"/>
            <a:ext cx="2249347" cy="2438400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925424"/>
              </p:ext>
            </p:extLst>
          </p:nvPr>
        </p:nvGraphicFramePr>
        <p:xfrm>
          <a:off x="2438400" y="2394995"/>
          <a:ext cx="46482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77005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Monday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 </a:t>
                      </a:r>
                    </a:p>
                    <a:p>
                      <a:pPr algn="l"/>
                      <a:endParaRPr lang="en-US" sz="1400" b="1" dirty="0">
                        <a:solidFill>
                          <a:srgbClr val="F6A0B4"/>
                        </a:solidFill>
                        <a:latin typeface="Raleway" pitchFamily="34" charset="0"/>
                      </a:endParaRPr>
                    </a:p>
                    <a:p>
                      <a:endParaRPr lang="en-US" sz="1400" dirty="0">
                        <a:solidFill>
                          <a:srgbClr val="F6A0B4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Tuesday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  </a:t>
                      </a:r>
                    </a:p>
                    <a:p>
                      <a:pPr algn="l"/>
                      <a:endParaRPr lang="en-US" sz="1400" b="1" dirty="0">
                        <a:solidFill>
                          <a:srgbClr val="F6A0B4"/>
                        </a:solidFill>
                        <a:latin typeface="Raleway" pitchFamily="34" charset="0"/>
                      </a:endParaRPr>
                    </a:p>
                    <a:p>
                      <a:endParaRPr lang="en-US" sz="1400" dirty="0">
                        <a:solidFill>
                          <a:srgbClr val="F6A0B4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Wednesday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  </a:t>
                      </a:r>
                    </a:p>
                    <a:p>
                      <a:pPr algn="l"/>
                      <a:endParaRPr lang="en-US" sz="1400" b="1" dirty="0">
                        <a:solidFill>
                          <a:srgbClr val="F6A0B4"/>
                        </a:solidFill>
                        <a:latin typeface="Raleway" pitchFamily="34" charset="0"/>
                      </a:endParaRPr>
                    </a:p>
                    <a:p>
                      <a:endParaRPr lang="en-US" sz="1400" dirty="0">
                        <a:solidFill>
                          <a:srgbClr val="F6A0B4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Rounded Rectangle 17"/>
          <p:cNvSpPr/>
          <p:nvPr/>
        </p:nvSpPr>
        <p:spPr>
          <a:xfrm>
            <a:off x="4798671" y="7086600"/>
            <a:ext cx="2287929" cy="2438400"/>
          </a:xfrm>
          <a:prstGeom prst="round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771900" y="533400"/>
            <a:ext cx="3048000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THIS WEEK'S GOALS: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algn="l"/>
            <a:endParaRPr lang="en-US" sz="1200" b="1" dirty="0">
              <a:solidFill>
                <a:srgbClr val="9BAAC7"/>
              </a:solidFill>
              <a:latin typeface="Raleway" pitchFamily="34" charset="0"/>
            </a:endParaRP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304800" y="2514600"/>
            <a:ext cx="1905000" cy="3401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TO DO LIST: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algn="l"/>
            <a:endParaRPr lang="en-US" sz="1200" b="1" dirty="0">
              <a:solidFill>
                <a:srgbClr val="9BAAC7"/>
              </a:solidFill>
              <a:latin typeface="Raleway" pitchFamily="34" charset="0"/>
            </a:endParaRP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304800" y="6019800"/>
            <a:ext cx="1905000" cy="34019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THIS WEEK'S MENU: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  <a:p>
            <a:pPr algn="l"/>
            <a:endParaRPr lang="en-US" sz="1200" b="1" dirty="0">
              <a:solidFill>
                <a:srgbClr val="9BAAC7"/>
              </a:solidFill>
              <a:latin typeface="Raleway" pitchFamily="34" charset="0"/>
            </a:endParaRPr>
          </a:p>
        </p:txBody>
      </p:sp>
      <p:sp>
        <p:nvSpPr>
          <p:cNvPr id="34" name="Subtitle 2"/>
          <p:cNvSpPr txBox="1">
            <a:spLocks/>
          </p:cNvSpPr>
          <p:nvPr/>
        </p:nvSpPr>
        <p:spPr>
          <a:xfrm>
            <a:off x="2662178" y="7239000"/>
            <a:ext cx="1361954" cy="20328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Saturday 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 </a:t>
            </a:r>
          </a:p>
          <a:p>
            <a:pPr algn="l"/>
            <a:endParaRPr lang="en-US" sz="1200" b="1" dirty="0">
              <a:solidFill>
                <a:srgbClr val="F6A0B4"/>
              </a:solidFill>
              <a:latin typeface="Raleway" pitchFamily="34" charset="0"/>
            </a:endParaRPr>
          </a:p>
        </p:txBody>
      </p:sp>
      <p:sp>
        <p:nvSpPr>
          <p:cNvPr id="35" name="Subtitle 2"/>
          <p:cNvSpPr txBox="1">
            <a:spLocks/>
          </p:cNvSpPr>
          <p:nvPr/>
        </p:nvSpPr>
        <p:spPr>
          <a:xfrm>
            <a:off x="4953000" y="7239000"/>
            <a:ext cx="1361954" cy="20328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Sunday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</a:t>
            </a:r>
          </a:p>
          <a:p>
            <a:pPr marL="171450" indent="-171450" algn="l">
              <a:buFont typeface="Wingdings" pitchFamily="2" charset="2"/>
              <a:buChar char="q"/>
            </a:pPr>
            <a:r>
              <a:rPr lang="en-US" sz="1200" b="1" dirty="0">
                <a:solidFill>
                  <a:srgbClr val="F6A0B4"/>
                </a:solidFill>
                <a:latin typeface="Raleway" pitchFamily="34" charset="0"/>
              </a:rPr>
              <a:t>  </a:t>
            </a:r>
          </a:p>
          <a:p>
            <a:pPr algn="l"/>
            <a:endParaRPr lang="en-US" sz="1200" b="1" dirty="0">
              <a:solidFill>
                <a:srgbClr val="F6A0B4"/>
              </a:solidFill>
              <a:latin typeface="Raleway" pitchFamily="34" charset="0"/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266864"/>
              </p:ext>
            </p:extLst>
          </p:nvPr>
        </p:nvGraphicFramePr>
        <p:xfrm>
          <a:off x="2438397" y="4785360"/>
          <a:ext cx="464820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48840"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Thursday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 </a:t>
                      </a:r>
                    </a:p>
                    <a:p>
                      <a:endParaRPr lang="en-US" sz="1400" dirty="0">
                        <a:solidFill>
                          <a:srgbClr val="9BAAC7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Friday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</a:t>
                      </a:r>
                    </a:p>
                    <a:p>
                      <a:pPr marL="171450" indent="-171450" algn="l">
                        <a:buFont typeface="Wingdings" pitchFamily="2" charset="2"/>
                        <a:buChar char="q"/>
                      </a:pPr>
                      <a:r>
                        <a:rPr lang="en-US" sz="1400" b="1" dirty="0">
                          <a:solidFill>
                            <a:srgbClr val="9BAAC7"/>
                          </a:solidFill>
                          <a:latin typeface="Raleway" pitchFamily="34" charset="0"/>
                        </a:rPr>
                        <a:t>   </a:t>
                      </a:r>
                    </a:p>
                    <a:p>
                      <a:endParaRPr lang="en-US" sz="1400" dirty="0">
                        <a:solidFill>
                          <a:srgbClr val="9BAAC7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File:Simpleicons Business pencil.svg - Wikimedia Commons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4636" flipH="1">
            <a:off x="311554" y="790022"/>
            <a:ext cx="454783" cy="44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83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3" name="Parallelogram 12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09600" y="252855"/>
              <a:ext cx="604837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6" name="Subtitle 2"/>
          <p:cNvSpPr txBox="1">
            <a:spLocks/>
          </p:cNvSpPr>
          <p:nvPr/>
        </p:nvSpPr>
        <p:spPr>
          <a:xfrm>
            <a:off x="1304924" y="324146"/>
            <a:ext cx="4705350" cy="1240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F6A0B4"/>
                </a:solidFill>
                <a:latin typeface="Brusher" panose="00000500000000000000" pitchFamily="2" charset="0"/>
              </a:rPr>
              <a:t>Weekly priority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410260"/>
              </p:ext>
            </p:extLst>
          </p:nvPr>
        </p:nvGraphicFramePr>
        <p:xfrm>
          <a:off x="838200" y="2052475"/>
          <a:ext cx="5638800" cy="2743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b="0" dirty="0">
                          <a:solidFill>
                            <a:srgbClr val="75A75E"/>
                          </a:solidFill>
                        </a:rPr>
                        <a:t>1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2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3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4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5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6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7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8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9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10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Subtitle 2"/>
          <p:cNvSpPr txBox="1">
            <a:spLocks/>
          </p:cNvSpPr>
          <p:nvPr/>
        </p:nvSpPr>
        <p:spPr>
          <a:xfrm>
            <a:off x="2019300" y="1676400"/>
            <a:ext cx="3276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rgbClr val="F6A0B4"/>
                </a:solidFill>
                <a:highlight>
                  <a:srgbClr val="FBFFC5"/>
                </a:highlight>
                <a:latin typeface="Raleway" pitchFamily="34" charset="0"/>
              </a:rPr>
              <a:t>My Most Important Tasks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547277"/>
              </p:ext>
            </p:extLst>
          </p:nvPr>
        </p:nvGraphicFramePr>
        <p:xfrm>
          <a:off x="838200" y="5481475"/>
          <a:ext cx="5638800" cy="2743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1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2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3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4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5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6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7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8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9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5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75A75E"/>
                          </a:solidFill>
                        </a:rPr>
                        <a:t>10</a:t>
                      </a: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75A75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6" name="Subtitle 2"/>
          <p:cNvSpPr txBox="1">
            <a:spLocks/>
          </p:cNvSpPr>
          <p:nvPr/>
        </p:nvSpPr>
        <p:spPr>
          <a:xfrm>
            <a:off x="2019300" y="5151275"/>
            <a:ext cx="3276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solidFill>
                  <a:srgbClr val="F6A0B4"/>
                </a:solidFill>
                <a:highlight>
                  <a:srgbClr val="FBFFC5"/>
                </a:highlight>
                <a:latin typeface="Raleway" pitchFamily="34" charset="0"/>
              </a:rPr>
              <a:t>If I Have Extra Time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2AC9E01-09F1-42C4-B25A-A76C65AC131F}"/>
              </a:ext>
            </a:extLst>
          </p:cNvPr>
          <p:cNvSpPr/>
          <p:nvPr/>
        </p:nvSpPr>
        <p:spPr>
          <a:xfrm>
            <a:off x="2764929" y="1030421"/>
            <a:ext cx="1864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9BAAC7"/>
                </a:solidFill>
                <a:latin typeface="Raleway" panose="020B0503030101060003" pitchFamily="34" charset="0"/>
              </a:rPr>
              <a:t>PLANNER</a:t>
            </a:r>
            <a:endParaRPr lang="en-PH" sz="2800" dirty="0"/>
          </a:p>
        </p:txBody>
      </p:sp>
      <p:pic>
        <p:nvPicPr>
          <p:cNvPr id="4" name="Graphic 3" descr="Stopwatch">
            <a:extLst>
              <a:ext uri="{FF2B5EF4-FFF2-40B4-BE49-F238E27FC236}">
                <a16:creationId xmlns:a16="http://schemas.microsoft.com/office/drawing/2014/main" id="{B53B4A68-A619-4EEB-8EDC-C25FA76969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14023" y="8694038"/>
            <a:ext cx="811583" cy="811583"/>
          </a:xfrm>
          <a:prstGeom prst="rect">
            <a:avLst/>
          </a:prstGeom>
        </p:spPr>
      </p:pic>
      <p:pic>
        <p:nvPicPr>
          <p:cNvPr id="9" name="Graphic 8" descr="Alarm clock">
            <a:extLst>
              <a:ext uri="{FF2B5EF4-FFF2-40B4-BE49-F238E27FC236}">
                <a16:creationId xmlns:a16="http://schemas.microsoft.com/office/drawing/2014/main" id="{73F08D2B-9DCB-4163-B5AB-31B4B94880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56703">
            <a:off x="390628" y="8866032"/>
            <a:ext cx="915492" cy="915492"/>
          </a:xfrm>
          <a:prstGeom prst="rect">
            <a:avLst/>
          </a:prstGeom>
        </p:spPr>
      </p:pic>
      <p:pic>
        <p:nvPicPr>
          <p:cNvPr id="21" name="Graphic 20" descr="Hourglass">
            <a:extLst>
              <a:ext uri="{FF2B5EF4-FFF2-40B4-BE49-F238E27FC236}">
                <a16:creationId xmlns:a16="http://schemas.microsoft.com/office/drawing/2014/main" id="{5C3F1659-164B-4009-A2CF-86D1C921E9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325435">
            <a:off x="4400207" y="8914085"/>
            <a:ext cx="824341" cy="824341"/>
          </a:xfrm>
          <a:prstGeom prst="rect">
            <a:avLst/>
          </a:prstGeom>
        </p:spPr>
      </p:pic>
      <p:pic>
        <p:nvPicPr>
          <p:cNvPr id="23" name="Graphic 22" descr="Lightbulb">
            <a:extLst>
              <a:ext uri="{FF2B5EF4-FFF2-40B4-BE49-F238E27FC236}">
                <a16:creationId xmlns:a16="http://schemas.microsoft.com/office/drawing/2014/main" id="{202FA87B-841B-4188-8FB7-071C53D188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59300">
            <a:off x="3605928" y="8715917"/>
            <a:ext cx="742737" cy="742737"/>
          </a:xfrm>
          <a:prstGeom prst="rect">
            <a:avLst/>
          </a:prstGeom>
        </p:spPr>
      </p:pic>
      <p:pic>
        <p:nvPicPr>
          <p:cNvPr id="25" name="Graphic 24" descr="Lightbulb and gear">
            <a:extLst>
              <a:ext uri="{FF2B5EF4-FFF2-40B4-BE49-F238E27FC236}">
                <a16:creationId xmlns:a16="http://schemas.microsoft.com/office/drawing/2014/main" id="{1E150D69-72DD-4061-A87C-7DAFAF8F94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20462253">
            <a:off x="2612781" y="8927933"/>
            <a:ext cx="807876" cy="807876"/>
          </a:xfrm>
          <a:prstGeom prst="rect">
            <a:avLst/>
          </a:prstGeom>
        </p:spPr>
      </p:pic>
      <p:pic>
        <p:nvPicPr>
          <p:cNvPr id="27" name="Graphic 26" descr="Checklist RTL">
            <a:extLst>
              <a:ext uri="{FF2B5EF4-FFF2-40B4-BE49-F238E27FC236}">
                <a16:creationId xmlns:a16="http://schemas.microsoft.com/office/drawing/2014/main" id="{DAD77187-B299-41DF-853A-C39337BB52A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684753">
            <a:off x="1662721" y="8788901"/>
            <a:ext cx="713155" cy="713155"/>
          </a:xfrm>
          <a:prstGeom prst="rect">
            <a:avLst/>
          </a:prstGeom>
        </p:spPr>
      </p:pic>
      <p:pic>
        <p:nvPicPr>
          <p:cNvPr id="28" name="Graphic 27" descr="Suitcase">
            <a:extLst>
              <a:ext uri="{FF2B5EF4-FFF2-40B4-BE49-F238E27FC236}">
                <a16:creationId xmlns:a16="http://schemas.microsoft.com/office/drawing/2014/main" id="{EF2088F7-84BF-431E-A202-70A8A1D0599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27281">
            <a:off x="6297480" y="8954288"/>
            <a:ext cx="829722" cy="82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07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7" name="Parallelogram 16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Parallelogram 17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09600" y="252855"/>
              <a:ext cx="604837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6" name="Subtitle 2"/>
          <p:cNvSpPr txBox="1">
            <a:spLocks/>
          </p:cNvSpPr>
          <p:nvPr/>
        </p:nvSpPr>
        <p:spPr>
          <a:xfrm>
            <a:off x="428625" y="540548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F6A0B4"/>
                </a:solidFill>
                <a:latin typeface="Brusher" panose="00000500000000000000" pitchFamily="2" charset="0"/>
              </a:rPr>
              <a:t>Organize Your Home</a:t>
            </a:r>
            <a:endParaRPr lang="en-US" sz="6600" b="1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85800" y="1905000"/>
            <a:ext cx="6019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rgbClr val="F6A0B4"/>
                </a:solidFill>
                <a:highlight>
                  <a:srgbClr val="FBFFC5"/>
                </a:highlight>
                <a:latin typeface="Raleway" pitchFamily="34" charset="0"/>
              </a:rPr>
              <a:t>Kitchen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43000" y="2286000"/>
            <a:ext cx="54864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Match food storage containers &amp; lids. Discard mismatches.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out underneath the sink, Discard expired cleaners.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oven. Use the self-cleaning option or clean it manually.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fridge. Throw out of condiments and foods. Wash all surfaces. Replace deodorizer.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the microwave.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Go through cupboards and discard old and half eaten items. Restack all items orderly.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Go through dishes and get rid of ones you don't use.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96686" y="4343400"/>
            <a:ext cx="6019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rgbClr val="F6A0B4"/>
                </a:solidFill>
                <a:highlight>
                  <a:srgbClr val="FBFFC5"/>
                </a:highlight>
                <a:latin typeface="Raleway" pitchFamily="34" charset="0"/>
              </a:rPr>
              <a:t>Laundry room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1153886" y="4724400"/>
            <a:ext cx="54864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Discard broken hangers, clothing tags, lint or other trash.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out lint trap with vacuum cleaner.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Wipe up any detergent spills on water, dryer, counter, shelves and floors.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Go through detergents, stain removes and discard empty or expired items.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Move dryer and vacuum lint from under, in and around house.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96686" y="6324600"/>
            <a:ext cx="6019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b="1" dirty="0">
                <a:solidFill>
                  <a:srgbClr val="F6A0B4"/>
                </a:solidFill>
                <a:highlight>
                  <a:srgbClr val="FBFFC5"/>
                </a:highlight>
                <a:latin typeface="Raleway" pitchFamily="34" charset="0"/>
              </a:rPr>
              <a:t>Bathrooms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153886" y="6705600"/>
            <a:ext cx="5486400" cy="2590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Wash out trash can.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out underneath sink. Discard any expired items.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Clean out drawers and cupboards. Wipe down.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Go through medicine cabinets and discard expired medications properly.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Remove calcium and lime deposits from showerheads, toilet bowls and water faucets.</a:t>
            </a:r>
          </a:p>
          <a:p>
            <a:pPr marL="285750" indent="-285750" algn="l">
              <a:buFont typeface="Wingdings" pitchFamily="2" charset="2"/>
              <a:buChar char="q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Wipe down doors and walls to remove water streaks and other grime.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E3A0E6-D3FE-45AE-BB06-4260E5BCBBBA}"/>
              </a:ext>
            </a:extLst>
          </p:cNvPr>
          <p:cNvSpPr/>
          <p:nvPr/>
        </p:nvSpPr>
        <p:spPr>
          <a:xfrm>
            <a:off x="2533520" y="1262214"/>
            <a:ext cx="2200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9BAAC7"/>
                </a:solidFill>
                <a:latin typeface="Raleway" pitchFamily="34" charset="0"/>
              </a:rPr>
              <a:t>CHECKLIST</a:t>
            </a:r>
            <a:endParaRPr lang="en-PH" sz="2400" dirty="0"/>
          </a:p>
        </p:txBody>
      </p:sp>
      <p:pic>
        <p:nvPicPr>
          <p:cNvPr id="22" name="Graphic 21" descr="Long sleeve shirt">
            <a:extLst>
              <a:ext uri="{FF2B5EF4-FFF2-40B4-BE49-F238E27FC236}">
                <a16:creationId xmlns:a16="http://schemas.microsoft.com/office/drawing/2014/main" id="{57E810B9-2707-468C-BD70-948B10F4F4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23" name="Graphic 22" descr="Shirt">
            <a:extLst>
              <a:ext uri="{FF2B5EF4-FFF2-40B4-BE49-F238E27FC236}">
                <a16:creationId xmlns:a16="http://schemas.microsoft.com/office/drawing/2014/main" id="{DE8F3A59-C50C-4D86-827A-CD977269B5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24" name="Graphic 23" descr="Watch">
            <a:extLst>
              <a:ext uri="{FF2B5EF4-FFF2-40B4-BE49-F238E27FC236}">
                <a16:creationId xmlns:a16="http://schemas.microsoft.com/office/drawing/2014/main" id="{5FF8C2D6-AA86-4771-BE7A-6996A24A65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25" name="Graphic 24" descr="Sock">
            <a:extLst>
              <a:ext uri="{FF2B5EF4-FFF2-40B4-BE49-F238E27FC236}">
                <a16:creationId xmlns:a16="http://schemas.microsoft.com/office/drawing/2014/main" id="{7AB5749D-0135-442C-A79C-F3A583BE28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26" name="Graphic 25" descr="House">
            <a:extLst>
              <a:ext uri="{FF2B5EF4-FFF2-40B4-BE49-F238E27FC236}">
                <a16:creationId xmlns:a16="http://schemas.microsoft.com/office/drawing/2014/main" id="{37B21A18-FF74-4B6D-8E55-F15C92E0CC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27" name="Graphic 26" descr="Money">
            <a:extLst>
              <a:ext uri="{FF2B5EF4-FFF2-40B4-BE49-F238E27FC236}">
                <a16:creationId xmlns:a16="http://schemas.microsoft.com/office/drawing/2014/main" id="{80AFF888-1F80-4FB2-AD43-01EB846E1A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57083">
            <a:off x="4843275" y="9099554"/>
            <a:ext cx="546382" cy="643210"/>
          </a:xfrm>
          <a:prstGeom prst="rect">
            <a:avLst/>
          </a:prstGeom>
        </p:spPr>
      </p:pic>
      <p:pic>
        <p:nvPicPr>
          <p:cNvPr id="28" name="Graphic 27" descr="Open envelope">
            <a:extLst>
              <a:ext uri="{FF2B5EF4-FFF2-40B4-BE49-F238E27FC236}">
                <a16:creationId xmlns:a16="http://schemas.microsoft.com/office/drawing/2014/main" id="{9F91BDA2-8940-4DD8-90D4-AFC587E8C07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29" name="Graphic 28" descr="Newspaper">
            <a:extLst>
              <a:ext uri="{FF2B5EF4-FFF2-40B4-BE49-F238E27FC236}">
                <a16:creationId xmlns:a16="http://schemas.microsoft.com/office/drawing/2014/main" id="{55EFE5E4-BEAD-4CD4-B92D-48C8F9D5E42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26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arallelogram 28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5323" y="252855"/>
            <a:ext cx="6844554" cy="963175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04800" y="2783203"/>
            <a:ext cx="3276600" cy="5752859"/>
          </a:xfrm>
          <a:prstGeom prst="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701374" y="2783203"/>
            <a:ext cx="3309026" cy="5752859"/>
          </a:xfrm>
          <a:prstGeom prst="rect">
            <a:avLst/>
          </a:prstGeom>
          <a:solidFill>
            <a:srgbClr val="FE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0160" y="3048000"/>
            <a:ext cx="6971240" cy="5638800"/>
          </a:xfrm>
        </p:spPr>
        <p:txBody>
          <a:bodyPr numCol="2">
            <a:normAutofit lnSpcReduction="10000"/>
          </a:bodyPr>
          <a:lstStyle/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Kitchen countries and sink (Dec 30)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Kitchen cabinets and drawer (Jan 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Pantry and food storage (Jan 13)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Refrigerator and freezer (Jan 20)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Recipes (Jan 27)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Recycling./trash coins (Feb 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Coupons (Feb 10)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Meal planning/grocery (Feb 17)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Laundry room (Feb 24)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Laundry schedule (March 2)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Cleaning schedule (March 9)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Morning &amp; evening routine (March 16)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Basement (March 23)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Garage (March 30)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Attic (April 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Addresses &amp; contact info (April 13)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Mail (April 20)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Bills (April 27)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Receipts &amp; tax documents (May 4)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Filling system (May 11)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Magazines &amp; newspapers (May 18)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Passwords, warranties (May 25)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Home office (June 1)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Email &amp; digital information (June 8)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Bathroom (June 15)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Makeup/ cosmetics (June 22)</a:t>
            </a:r>
          </a:p>
          <a:p>
            <a:pPr marL="228600" indent="-228600" algn="l"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Raleway" pitchFamily="34" charset="0"/>
            </a:endParaRP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Linen closet (July 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Master bedroom closet (July 13)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Master bedroom (July 20)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Jewelry/accessories (July 27)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Shoes (Aug 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Back to school (Aug 10)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Kid's closets (Aug 17)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kid's bedrooms (Aug 24)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Seasonal clothing stitch (Aug 31)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Yard/ garden (Sept 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Toys and games (Sept 14)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Vehicles (Sept 21)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Entryway/ mud room (Sept 28)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Living room/ family room (Oct 5)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Dining room &amp; entertaining (Oct 12)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Photographs (Oct 19)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Crafts (Oct 26)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Books (Nov 2)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Emergency preparedness (Nov 9)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Medicine/first aid supplies (Nov 16)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Purses and briefcases (Nov 23)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CDs and DVDs (Nov 30)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Holiday decorations &amp; gift wrap (Dec 7)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Home inventory (Dec 14)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Pets (Dec 21)</a:t>
            </a:r>
          </a:p>
          <a:p>
            <a:pPr marL="228600" indent="-228600" algn="l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  <a:latin typeface="Raleway" pitchFamily="34" charset="0"/>
              </a:rPr>
              <a:t>  Family calendar (Dec 28)</a:t>
            </a:r>
          </a:p>
          <a:p>
            <a:pPr marL="228600" indent="-228600" algn="l">
              <a:buFont typeface="+mj-lt"/>
              <a:buAutoNum type="arabicPeriod"/>
            </a:pPr>
            <a:endParaRPr lang="en-US" sz="1200" dirty="0">
              <a:solidFill>
                <a:schemeClr val="tx1"/>
              </a:solidFill>
              <a:latin typeface="Raleway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762000" y="2783203"/>
            <a:ext cx="0" cy="575285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04800" y="2590800"/>
            <a:ext cx="762000" cy="325338"/>
          </a:xfrm>
          <a:prstGeom prst="rect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35323" y="252855"/>
            <a:ext cx="6844553" cy="1447800"/>
          </a:xfrm>
          <a:prstGeom prst="rect">
            <a:avLst/>
          </a:prstGeom>
          <a:solidFill>
            <a:srgbClr val="F9C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31076" y="2592945"/>
            <a:ext cx="685800" cy="380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Raleway" pitchFamily="34" charset="0"/>
              </a:rPr>
              <a:t>WEEK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4158574" y="2783203"/>
            <a:ext cx="0" cy="575285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701374" y="2590800"/>
            <a:ext cx="762000" cy="325338"/>
          </a:xfrm>
          <a:prstGeom prst="rect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ubtitle 2"/>
          <p:cNvSpPr txBox="1">
            <a:spLocks/>
          </p:cNvSpPr>
          <p:nvPr/>
        </p:nvSpPr>
        <p:spPr>
          <a:xfrm>
            <a:off x="3731591" y="2592945"/>
            <a:ext cx="685800" cy="380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Raleway" pitchFamily="34" charset="0"/>
              </a:rPr>
              <a:t>WEEK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0160" y="167321"/>
            <a:ext cx="6400800" cy="1679787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Brusher" panose="00000500000000000000" pitchFamily="2" charset="0"/>
              </a:rPr>
              <a:t>Organizing Home </a:t>
            </a:r>
            <a:br>
              <a:rPr lang="en-US" sz="3200" b="1" dirty="0">
                <a:solidFill>
                  <a:schemeClr val="bg1"/>
                </a:solidFill>
                <a:latin typeface="Raleway" pitchFamily="34" charset="0"/>
              </a:rPr>
            </a:br>
            <a:r>
              <a:rPr lang="en-US" sz="3200" b="1" dirty="0">
                <a:solidFill>
                  <a:schemeClr val="bg1"/>
                </a:solidFill>
                <a:latin typeface="Raleway" pitchFamily="34" charset="0"/>
              </a:rPr>
              <a:t>2020 PLAN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039739" y="1890913"/>
            <a:ext cx="5120640" cy="8570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Raleway" pitchFamily="34" charset="0"/>
              </a:rPr>
              <a:t>FOR 52 WEEKS</a:t>
            </a:r>
          </a:p>
        </p:txBody>
      </p:sp>
      <p:pic>
        <p:nvPicPr>
          <p:cNvPr id="8" name="Graphic 7" descr="Long sleeve shirt">
            <a:extLst>
              <a:ext uri="{FF2B5EF4-FFF2-40B4-BE49-F238E27FC236}">
                <a16:creationId xmlns:a16="http://schemas.microsoft.com/office/drawing/2014/main" id="{FA354C59-1A28-447A-981D-2ED32594F8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13" name="Graphic 12" descr="Shirt">
            <a:extLst>
              <a:ext uri="{FF2B5EF4-FFF2-40B4-BE49-F238E27FC236}">
                <a16:creationId xmlns:a16="http://schemas.microsoft.com/office/drawing/2014/main" id="{84742EC9-5660-4D0F-ACFB-7065FD6FC7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21" name="Graphic 20" descr="Watch">
            <a:extLst>
              <a:ext uri="{FF2B5EF4-FFF2-40B4-BE49-F238E27FC236}">
                <a16:creationId xmlns:a16="http://schemas.microsoft.com/office/drawing/2014/main" id="{EA6E0D01-0677-481D-B9BD-2DBA43BFC0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28" name="Graphic 27" descr="Sock">
            <a:extLst>
              <a:ext uri="{FF2B5EF4-FFF2-40B4-BE49-F238E27FC236}">
                <a16:creationId xmlns:a16="http://schemas.microsoft.com/office/drawing/2014/main" id="{C193CBF9-35C9-4546-96BA-0DCDCA7F01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36" name="Graphic 35" descr="House">
            <a:extLst>
              <a:ext uri="{FF2B5EF4-FFF2-40B4-BE49-F238E27FC236}">
                <a16:creationId xmlns:a16="http://schemas.microsoft.com/office/drawing/2014/main" id="{0771A273-1FA6-4339-8A15-DAE90D7554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42" name="Graphic 41" descr="Money">
            <a:extLst>
              <a:ext uri="{FF2B5EF4-FFF2-40B4-BE49-F238E27FC236}">
                <a16:creationId xmlns:a16="http://schemas.microsoft.com/office/drawing/2014/main" id="{C216A561-407C-4E04-BB23-55C35AFC203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20757083">
            <a:off x="4843275" y="9099554"/>
            <a:ext cx="546382" cy="643210"/>
          </a:xfrm>
          <a:prstGeom prst="rect">
            <a:avLst/>
          </a:prstGeom>
        </p:spPr>
      </p:pic>
      <p:pic>
        <p:nvPicPr>
          <p:cNvPr id="44" name="Graphic 43" descr="Open envelope">
            <a:extLst>
              <a:ext uri="{FF2B5EF4-FFF2-40B4-BE49-F238E27FC236}">
                <a16:creationId xmlns:a16="http://schemas.microsoft.com/office/drawing/2014/main" id="{F04A126C-AC24-4F78-ACB7-BF3CFB32DEE5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46" name="Graphic 45" descr="Newspaper">
            <a:extLst>
              <a:ext uri="{FF2B5EF4-FFF2-40B4-BE49-F238E27FC236}">
                <a16:creationId xmlns:a16="http://schemas.microsoft.com/office/drawing/2014/main" id="{154F3D62-BA20-4B53-B95F-80600AD7FE7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454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2133600"/>
            <a:ext cx="7315200" cy="6477001"/>
            <a:chOff x="0" y="2133598"/>
            <a:chExt cx="7315200" cy="6477001"/>
          </a:xfrm>
        </p:grpSpPr>
        <p:sp>
          <p:nvSpPr>
            <p:cNvPr id="11" name="Parallelogram 1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277709"/>
              </p:ext>
            </p:extLst>
          </p:nvPr>
        </p:nvGraphicFramePr>
        <p:xfrm>
          <a:off x="457200" y="1828798"/>
          <a:ext cx="6400800" cy="7543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77686">
                <a:tc gridSpan="4">
                  <a:txBody>
                    <a:bodyPr/>
                    <a:lstStyle/>
                    <a:p>
                      <a:endParaRPr lang="en-US" dirty="0">
                        <a:solidFill>
                          <a:srgbClr val="75A75E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1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3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4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5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6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7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8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9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10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11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12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13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14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15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16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17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18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19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20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21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22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23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24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25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26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7768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27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28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29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30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75A75E"/>
                          </a:solidFill>
                        </a:rPr>
                        <a:t>31</a:t>
                      </a:r>
                    </a:p>
                  </a:txBody>
                  <a:tcPr>
                    <a:lnL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9BAAC7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>
          <a:xfrm>
            <a:off x="2286000" y="342899"/>
            <a:ext cx="4267200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9BAAC7"/>
                </a:solidFill>
                <a:latin typeface="Raleway" pitchFamily="34" charset="0"/>
              </a:rPr>
              <a:t>31 DAYS OF </a:t>
            </a:r>
          </a:p>
          <a:p>
            <a:pPr algn="l">
              <a:spcBef>
                <a:spcPts val="0"/>
              </a:spcBef>
            </a:pPr>
            <a:r>
              <a:rPr lang="en-US" sz="4800" b="1" dirty="0">
                <a:solidFill>
                  <a:srgbClr val="F6A0B4"/>
                </a:solidFill>
                <a:latin typeface="Brusher" panose="00000500000000000000" pitchFamily="2" charset="0"/>
              </a:rPr>
              <a:t>   Decluttering</a:t>
            </a:r>
            <a:endParaRPr lang="en-US" sz="6000" b="1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66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3" name="Parallelogram 12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38200" y="252855"/>
              <a:ext cx="5638801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pic>
        <p:nvPicPr>
          <p:cNvPr id="16" name="Picture 15" descr="Idea Icon Business · Free image on Pixabay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09" t="18510" r="20978" b="16944"/>
          <a:stretch/>
        </p:blipFill>
        <p:spPr>
          <a:xfrm rot="609731">
            <a:off x="6272124" y="8840759"/>
            <a:ext cx="973792" cy="1038711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428625" y="381000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9BAAC7"/>
                </a:solidFill>
                <a:latin typeface="Raleway" pitchFamily="34" charset="0"/>
              </a:rPr>
              <a:t>30 DAYS DECLUTTERING CHALLENGE</a:t>
            </a:r>
            <a:endParaRPr lang="en-US" sz="4800" b="1" dirty="0">
              <a:solidFill>
                <a:srgbClr val="9BAAC7"/>
              </a:solidFill>
              <a:latin typeface="Raleway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457084"/>
              </p:ext>
            </p:extLst>
          </p:nvPr>
        </p:nvGraphicFramePr>
        <p:xfrm>
          <a:off x="1036106" y="1524000"/>
          <a:ext cx="2562226" cy="41148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62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971657"/>
              </p:ext>
            </p:extLst>
          </p:nvPr>
        </p:nvGraphicFramePr>
        <p:xfrm>
          <a:off x="3733800" y="1524000"/>
          <a:ext cx="2590800" cy="41148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21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6A0B4"/>
                          </a:solidFill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92658"/>
              </p:ext>
            </p:extLst>
          </p:nvPr>
        </p:nvGraphicFramePr>
        <p:xfrm>
          <a:off x="1036106" y="5715000"/>
          <a:ext cx="5288494" cy="33528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288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12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6A0B4"/>
                          </a:solidFill>
                          <a:latin typeface="Raleway" pitchFamily="34" charset="0"/>
                        </a:rPr>
                        <a:t>Notes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9" name="Picture 8" descr="File:Star empty.svg - Wikipedia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8333">
            <a:off x="175711" y="8812252"/>
            <a:ext cx="822738" cy="838293"/>
          </a:xfrm>
          <a:prstGeom prst="rect">
            <a:avLst/>
          </a:prstGeom>
        </p:spPr>
      </p:pic>
      <p:pic>
        <p:nvPicPr>
          <p:cNvPr id="17" name="Picture 16" descr="Original file ‎ (SVG file, nominally 50 × 40 pixels, file ..."/>
          <p:cNvPicPr>
            <a:picLocks noChangeAspect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709" y="9144000"/>
            <a:ext cx="968292" cy="774634"/>
          </a:xfrm>
          <a:prstGeom prst="rect">
            <a:avLst/>
          </a:prstGeom>
        </p:spPr>
      </p:pic>
      <p:pic>
        <p:nvPicPr>
          <p:cNvPr id="18" name="Picture 17" descr="File:Simpleicons Places home-front.svg - Wikimedia Commons"/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99354">
            <a:off x="1115825" y="9172815"/>
            <a:ext cx="829451" cy="73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57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4" name="Parallelogram 13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Parallelogram 14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1000" y="252855"/>
              <a:ext cx="6477000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685800" y="381000"/>
            <a:ext cx="5943600" cy="1600200"/>
          </a:xfrm>
          <a:prstGeom prst="roundRect">
            <a:avLst/>
          </a:prstGeom>
          <a:solidFill>
            <a:srgbClr val="F6A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09724" y="1154976"/>
            <a:ext cx="3943350" cy="13890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  <a:latin typeface="Raleway" pitchFamily="34" charset="0"/>
              </a:rPr>
              <a:t>30 DAYS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639206"/>
              </p:ext>
            </p:extLst>
          </p:nvPr>
        </p:nvGraphicFramePr>
        <p:xfrm>
          <a:off x="533400" y="2514601"/>
          <a:ext cx="3124200" cy="571499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12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Put of date make up</a:t>
                      </a:r>
                      <a:endParaRPr lang="en-US" sz="15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842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School supplies that don't work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Old batteries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Gift you don't want/won't use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Belts that worn out/don't fit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Products samples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</a:t>
                      </a: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Worn out towels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Candles that have burned out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Worn out unmatched socks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</a:t>
                      </a: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Worn out bars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Duplicate of hair accessories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</a:t>
                      </a: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DVDs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</a:t>
                      </a: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CD's/Floppy disks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Expired coupons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901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Old receipts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37711"/>
              </p:ext>
            </p:extLst>
          </p:nvPr>
        </p:nvGraphicFramePr>
        <p:xfrm>
          <a:off x="3581400" y="2514600"/>
          <a:ext cx="3429000" cy="572390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="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T-shirt that don't wear</a:t>
                      </a:r>
                      <a:endParaRPr lang="en-US" sz="15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Lights that don't work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930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Gift card that have been used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Book that you won't read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Jeans that don't wear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Worn out washcloths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Almost empty products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Expired medicines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</a:t>
                      </a:r>
                      <a:r>
                        <a:rPr lang="en-US" sz="15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Worn out underwear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9731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Unusable makeup brushes/sponges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Out of date hair products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Old phones/electronics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Junk mail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6930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Store reward cards (never used)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6784">
                <a:tc>
                  <a:txBody>
                    <a:bodyPr/>
                    <a:lstStyle/>
                    <a:p>
                      <a:pPr marL="171450" indent="-171450">
                        <a:buFont typeface="Wingdings" pitchFamily="2" charset="2"/>
                        <a:buChar char="q"/>
                      </a:pPr>
                      <a:r>
                        <a:rPr lang="en-US" sz="1500" baseline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Raleway" pitchFamily="34" charset="0"/>
                        </a:rPr>
                        <a:t> Out of date magazines</a:t>
                      </a:r>
                      <a:endParaRPr lang="en-US" sz="15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1" name="Subtitle 2">
            <a:extLst>
              <a:ext uri="{FF2B5EF4-FFF2-40B4-BE49-F238E27FC236}">
                <a16:creationId xmlns:a16="http://schemas.microsoft.com/office/drawing/2014/main" id="{25C17E14-F1CD-47F1-90C0-C3E1C68D4090}"/>
              </a:ext>
            </a:extLst>
          </p:cNvPr>
          <p:cNvSpPr txBox="1">
            <a:spLocks/>
          </p:cNvSpPr>
          <p:nvPr/>
        </p:nvSpPr>
        <p:spPr>
          <a:xfrm>
            <a:off x="1371600" y="715822"/>
            <a:ext cx="5001217" cy="16001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>
                <a:solidFill>
                  <a:schemeClr val="bg1"/>
                </a:solidFill>
                <a:latin typeface="Brusher" panose="00000500000000000000" pitchFamily="2" charset="0"/>
              </a:rPr>
              <a:t>Things to get rid of in the next</a:t>
            </a:r>
          </a:p>
        </p:txBody>
      </p:sp>
      <p:pic>
        <p:nvPicPr>
          <p:cNvPr id="22" name="Graphic 21" descr="Long sleeve shirt">
            <a:extLst>
              <a:ext uri="{FF2B5EF4-FFF2-40B4-BE49-F238E27FC236}">
                <a16:creationId xmlns:a16="http://schemas.microsoft.com/office/drawing/2014/main" id="{839A4201-F69B-46AB-B91D-19EBCD85B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23" name="Graphic 22" descr="Shirt">
            <a:extLst>
              <a:ext uri="{FF2B5EF4-FFF2-40B4-BE49-F238E27FC236}">
                <a16:creationId xmlns:a16="http://schemas.microsoft.com/office/drawing/2014/main" id="{A2A45691-6E9A-41C7-9D12-D684D9DB49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24" name="Graphic 23" descr="Watch">
            <a:extLst>
              <a:ext uri="{FF2B5EF4-FFF2-40B4-BE49-F238E27FC236}">
                <a16:creationId xmlns:a16="http://schemas.microsoft.com/office/drawing/2014/main" id="{B9810F84-346F-4348-81E8-CC0C52E76D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25" name="Graphic 24" descr="Sock">
            <a:extLst>
              <a:ext uri="{FF2B5EF4-FFF2-40B4-BE49-F238E27FC236}">
                <a16:creationId xmlns:a16="http://schemas.microsoft.com/office/drawing/2014/main" id="{78D6423F-5B38-4FBF-A615-12E3EEE154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26" name="Graphic 25" descr="House">
            <a:extLst>
              <a:ext uri="{FF2B5EF4-FFF2-40B4-BE49-F238E27FC236}">
                <a16:creationId xmlns:a16="http://schemas.microsoft.com/office/drawing/2014/main" id="{7B725112-04C9-4AC4-93DE-B6B8B05D04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27" name="Graphic 26" descr="Money">
            <a:extLst>
              <a:ext uri="{FF2B5EF4-FFF2-40B4-BE49-F238E27FC236}">
                <a16:creationId xmlns:a16="http://schemas.microsoft.com/office/drawing/2014/main" id="{CE087209-BBD1-4851-B3F6-555E7AD82AD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57083">
            <a:off x="4843275" y="9099554"/>
            <a:ext cx="546382" cy="643210"/>
          </a:xfrm>
          <a:prstGeom prst="rect">
            <a:avLst/>
          </a:prstGeom>
        </p:spPr>
      </p:pic>
      <p:pic>
        <p:nvPicPr>
          <p:cNvPr id="28" name="Graphic 27" descr="Open envelope">
            <a:extLst>
              <a:ext uri="{FF2B5EF4-FFF2-40B4-BE49-F238E27FC236}">
                <a16:creationId xmlns:a16="http://schemas.microsoft.com/office/drawing/2014/main" id="{65D6C791-D009-45A5-B9EC-4FBB0D0C632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29" name="Graphic 28" descr="Newspaper">
            <a:extLst>
              <a:ext uri="{FF2B5EF4-FFF2-40B4-BE49-F238E27FC236}">
                <a16:creationId xmlns:a16="http://schemas.microsoft.com/office/drawing/2014/main" id="{28EA72FD-3C9E-49E6-B9A1-475B988F0DA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797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6" name="Parallelogram 15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38200" y="252855"/>
              <a:ext cx="5638801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6" name="Subtitle 2"/>
          <p:cNvSpPr txBox="1">
            <a:spLocks/>
          </p:cNvSpPr>
          <p:nvPr/>
        </p:nvSpPr>
        <p:spPr>
          <a:xfrm>
            <a:off x="413384" y="354518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dirty="0">
                <a:solidFill>
                  <a:srgbClr val="F6A0B4"/>
                </a:solidFill>
                <a:latin typeface="Brusher" panose="00000500000000000000" pitchFamily="2" charset="0"/>
              </a:rPr>
              <a:t>Kitchen</a:t>
            </a:r>
            <a:endParaRPr lang="en-US" sz="166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14399" y="1972976"/>
            <a:ext cx="5486401" cy="6096000"/>
          </a:xfrm>
          <a:prstGeom prst="roundRect">
            <a:avLst/>
          </a:prstGeom>
          <a:solidFill>
            <a:srgbClr val="F9FEDA"/>
          </a:solidFill>
          <a:ln w="28575">
            <a:solidFill>
              <a:srgbClr val="F6A0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0CA7C6CA-9F0A-4AC1-8B8D-7A7078F04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039722"/>
              </p:ext>
            </p:extLst>
          </p:nvPr>
        </p:nvGraphicFramePr>
        <p:xfrm>
          <a:off x="1143000" y="2438400"/>
          <a:ext cx="5029200" cy="51206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14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Dust top high surfaces including fridge, microwave/range hood, cabinets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143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Wipe drawers &amp; shelves/freezer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Defrost freezer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974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Remove items from cabinets &amp; thoroughly clean inside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fridge/freezer seal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stove top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oven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refrigerator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dishwasher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Clean microwave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974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Discard old or expired food in pantry, fridge, &amp; freezer</a:t>
                      </a:r>
                      <a:endParaRPr lang="en-US" sz="18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167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q"/>
                      </a:pPr>
                      <a:r>
                        <a:rPr lang="en-US" sz="18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Degrease cabinet doors &amp; backsplash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Subtitle 2">
            <a:extLst>
              <a:ext uri="{FF2B5EF4-FFF2-40B4-BE49-F238E27FC236}">
                <a16:creationId xmlns:a16="http://schemas.microsoft.com/office/drawing/2014/main" id="{893A5F0F-592D-496B-83DB-F22B4C1109F9}"/>
              </a:ext>
            </a:extLst>
          </p:cNvPr>
          <p:cNvSpPr txBox="1">
            <a:spLocks/>
          </p:cNvSpPr>
          <p:nvPr/>
        </p:nvSpPr>
        <p:spPr>
          <a:xfrm>
            <a:off x="413384" y="1360358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9BAAC7"/>
                </a:solidFill>
                <a:latin typeface="Raleway" panose="020B0503030101060003" pitchFamily="34" charset="0"/>
              </a:rPr>
              <a:t>DECLUTTER LIST</a:t>
            </a:r>
            <a:endParaRPr lang="en-US" sz="4400" b="1" dirty="0">
              <a:solidFill>
                <a:srgbClr val="9BAAC7"/>
              </a:solidFill>
              <a:latin typeface="Raleway" panose="020B0503030101060003" pitchFamily="34" charset="0"/>
            </a:endParaRPr>
          </a:p>
        </p:txBody>
      </p:sp>
      <p:pic>
        <p:nvPicPr>
          <p:cNvPr id="3" name="Graphic 2" descr="Fruit bowl">
            <a:extLst>
              <a:ext uri="{FF2B5EF4-FFF2-40B4-BE49-F238E27FC236}">
                <a16:creationId xmlns:a16="http://schemas.microsoft.com/office/drawing/2014/main" id="{E95FBA1E-D92E-4282-81BA-4B0D85198F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600" y="8864674"/>
            <a:ext cx="757143" cy="757143"/>
          </a:xfrm>
          <a:prstGeom prst="rect">
            <a:avLst/>
          </a:prstGeom>
        </p:spPr>
      </p:pic>
      <p:pic>
        <p:nvPicPr>
          <p:cNvPr id="5" name="Graphic 4" descr="Corn">
            <a:extLst>
              <a:ext uri="{FF2B5EF4-FFF2-40B4-BE49-F238E27FC236}">
                <a16:creationId xmlns:a16="http://schemas.microsoft.com/office/drawing/2014/main" id="{95D151D1-7239-45A0-8FB2-FD06A5EAF3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310468">
            <a:off x="1685517" y="8864675"/>
            <a:ext cx="757143" cy="757143"/>
          </a:xfrm>
          <a:prstGeom prst="rect">
            <a:avLst/>
          </a:prstGeom>
        </p:spPr>
      </p:pic>
      <p:pic>
        <p:nvPicPr>
          <p:cNvPr id="11" name="Graphic 10" descr="Candy cane">
            <a:extLst>
              <a:ext uri="{FF2B5EF4-FFF2-40B4-BE49-F238E27FC236}">
                <a16:creationId xmlns:a16="http://schemas.microsoft.com/office/drawing/2014/main" id="{A329EE7E-5EAF-42C0-87CF-84CF6A6B8A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650618" y="8856085"/>
            <a:ext cx="757143" cy="757143"/>
          </a:xfrm>
          <a:prstGeom prst="rect">
            <a:avLst/>
          </a:prstGeom>
        </p:spPr>
      </p:pic>
      <p:pic>
        <p:nvPicPr>
          <p:cNvPr id="20" name="Graphic 19" descr="Taco">
            <a:extLst>
              <a:ext uri="{FF2B5EF4-FFF2-40B4-BE49-F238E27FC236}">
                <a16:creationId xmlns:a16="http://schemas.microsoft.com/office/drawing/2014/main" id="{B243D2FD-3D37-459F-B9DE-4E2F8F14A26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70198" y="8713518"/>
            <a:ext cx="757143" cy="757143"/>
          </a:xfrm>
          <a:prstGeom prst="rect">
            <a:avLst/>
          </a:prstGeom>
        </p:spPr>
      </p:pic>
      <p:pic>
        <p:nvPicPr>
          <p:cNvPr id="24" name="Graphic 23" descr="Popcorn">
            <a:extLst>
              <a:ext uri="{FF2B5EF4-FFF2-40B4-BE49-F238E27FC236}">
                <a16:creationId xmlns:a16="http://schemas.microsoft.com/office/drawing/2014/main" id="{B2EAD251-65B0-43A7-9183-32412F8C26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426923" y="8749676"/>
            <a:ext cx="757143" cy="757143"/>
          </a:xfrm>
          <a:prstGeom prst="rect">
            <a:avLst/>
          </a:prstGeom>
        </p:spPr>
      </p:pic>
      <p:pic>
        <p:nvPicPr>
          <p:cNvPr id="26" name="Graphic 25" descr="Donut">
            <a:extLst>
              <a:ext uri="{FF2B5EF4-FFF2-40B4-BE49-F238E27FC236}">
                <a16:creationId xmlns:a16="http://schemas.microsoft.com/office/drawing/2014/main" id="{EDF8AE1B-83ED-402D-A413-FB6EF1F1B39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74704" y="8577258"/>
            <a:ext cx="757143" cy="757143"/>
          </a:xfrm>
          <a:prstGeom prst="rect">
            <a:avLst/>
          </a:prstGeom>
        </p:spPr>
      </p:pic>
      <p:pic>
        <p:nvPicPr>
          <p:cNvPr id="28" name="Graphic 27" descr="Ice cream">
            <a:extLst>
              <a:ext uri="{FF2B5EF4-FFF2-40B4-BE49-F238E27FC236}">
                <a16:creationId xmlns:a16="http://schemas.microsoft.com/office/drawing/2014/main" id="{FA8F83A5-0809-44C7-959F-ECB52366621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357039" y="8682567"/>
            <a:ext cx="757143" cy="757143"/>
          </a:xfrm>
          <a:prstGeom prst="rect">
            <a:avLst/>
          </a:prstGeom>
        </p:spPr>
      </p:pic>
      <p:pic>
        <p:nvPicPr>
          <p:cNvPr id="30" name="Graphic 29" descr="Apple">
            <a:extLst>
              <a:ext uri="{FF2B5EF4-FFF2-40B4-BE49-F238E27FC236}">
                <a16:creationId xmlns:a16="http://schemas.microsoft.com/office/drawing/2014/main" id="{E683BA9B-717B-4A65-873B-3266591B725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053376">
            <a:off x="3257591" y="8876825"/>
            <a:ext cx="757143" cy="757143"/>
          </a:xfrm>
          <a:prstGeom prst="rect">
            <a:avLst/>
          </a:prstGeom>
        </p:spPr>
      </p:pic>
      <p:pic>
        <p:nvPicPr>
          <p:cNvPr id="32" name="Graphic 31" descr="Sushi">
            <a:extLst>
              <a:ext uri="{FF2B5EF4-FFF2-40B4-BE49-F238E27FC236}">
                <a16:creationId xmlns:a16="http://schemas.microsoft.com/office/drawing/2014/main" id="{2E869077-B4F5-4663-BB9F-13B23DDE44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948456" y="8961394"/>
            <a:ext cx="757143" cy="7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32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2" name="Parallelogram 11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Parallelogram 12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81062" y="252855"/>
              <a:ext cx="5595938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8" name="Rounded Rectangle 7"/>
          <p:cNvSpPr/>
          <p:nvPr/>
        </p:nvSpPr>
        <p:spPr>
          <a:xfrm>
            <a:off x="1028700" y="2221041"/>
            <a:ext cx="5295900" cy="6477001"/>
          </a:xfrm>
          <a:prstGeom prst="roundRect">
            <a:avLst/>
          </a:prstGeom>
          <a:solidFill>
            <a:srgbClr val="F9FEDA"/>
          </a:solidFill>
          <a:ln w="28575">
            <a:solidFill>
              <a:srgbClr val="F6A0B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690BA6B8-7AA7-4B5A-96C1-65398B6CD604}"/>
              </a:ext>
            </a:extLst>
          </p:cNvPr>
          <p:cNvSpPr txBox="1">
            <a:spLocks/>
          </p:cNvSpPr>
          <p:nvPr/>
        </p:nvSpPr>
        <p:spPr>
          <a:xfrm>
            <a:off x="413384" y="354518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 dirty="0">
                <a:solidFill>
                  <a:srgbClr val="F6A0B4"/>
                </a:solidFill>
                <a:latin typeface="Brusher" panose="00000500000000000000" pitchFamily="2" charset="0"/>
              </a:rPr>
              <a:t>Office</a:t>
            </a:r>
            <a:endParaRPr lang="en-US" sz="166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3C3F959-F2A4-4AD4-9A16-583F0A775DB5}"/>
              </a:ext>
            </a:extLst>
          </p:cNvPr>
          <p:cNvSpPr txBox="1">
            <a:spLocks/>
          </p:cNvSpPr>
          <p:nvPr/>
        </p:nvSpPr>
        <p:spPr>
          <a:xfrm>
            <a:off x="413384" y="1360358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9BAAC7"/>
                </a:solidFill>
                <a:latin typeface="Raleway" panose="020B0503030101060003" pitchFamily="34" charset="0"/>
              </a:rPr>
              <a:t>DECLUTTER LIST</a:t>
            </a:r>
            <a:endParaRPr lang="en-US" sz="4400" b="1" dirty="0">
              <a:solidFill>
                <a:srgbClr val="9BAAC7"/>
              </a:solidFill>
              <a:latin typeface="Raleway" panose="020B0503030101060003" pitchFamily="34" charset="0"/>
            </a:endParaRP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82CDC6B0-1F20-4882-93C0-089241463A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364037"/>
              </p:ext>
            </p:extLst>
          </p:nvPr>
        </p:nvGraphicFramePr>
        <p:xfrm>
          <a:off x="1524000" y="2551255"/>
          <a:ext cx="4572000" cy="58521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1500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Unused computer equipment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Books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Medical paper files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Important documents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Office supplies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Dried out pens, markers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Broken electronics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Power cords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Notebooks, calendars, planners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Taxes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Receipts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Insurance files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Car maintenance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Appliance manuals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Home maintenance and mortgage files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Kids school supplies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Kids school papers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Work/business papers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Bills and important receipts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q"/>
                      </a:pPr>
                      <a:r>
                        <a:rPr lang="en-US" sz="1800" b="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aleway" pitchFamily="34" charset="0"/>
                        </a:rPr>
                        <a:t>Ingoing/outgoing tasks</a:t>
                      </a:r>
                      <a:endParaRPr lang="en-US" sz="1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Raleway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1" name="Graphic 20" descr="Building">
            <a:extLst>
              <a:ext uri="{FF2B5EF4-FFF2-40B4-BE49-F238E27FC236}">
                <a16:creationId xmlns:a16="http://schemas.microsoft.com/office/drawing/2014/main" id="{15A4CD79-4F39-4BC5-9EFA-711A9EEA8F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077606" y="9010741"/>
            <a:ext cx="688074" cy="688074"/>
          </a:xfrm>
          <a:prstGeom prst="rect">
            <a:avLst/>
          </a:prstGeom>
        </p:spPr>
      </p:pic>
      <p:pic>
        <p:nvPicPr>
          <p:cNvPr id="23" name="Graphic 22" descr="Laptop">
            <a:extLst>
              <a:ext uri="{FF2B5EF4-FFF2-40B4-BE49-F238E27FC236}">
                <a16:creationId xmlns:a16="http://schemas.microsoft.com/office/drawing/2014/main" id="{BC8D7869-B3CB-42F7-B296-DED580E4CB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38486" y="9079182"/>
            <a:ext cx="778677" cy="778677"/>
          </a:xfrm>
          <a:prstGeom prst="rect">
            <a:avLst/>
          </a:prstGeom>
        </p:spPr>
      </p:pic>
      <p:pic>
        <p:nvPicPr>
          <p:cNvPr id="25" name="Graphic 24" descr="Tablet">
            <a:extLst>
              <a:ext uri="{FF2B5EF4-FFF2-40B4-BE49-F238E27FC236}">
                <a16:creationId xmlns:a16="http://schemas.microsoft.com/office/drawing/2014/main" id="{19A9B1BF-CD3D-437E-8A77-5F2A42CFD6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336852">
            <a:off x="1588341" y="8935322"/>
            <a:ext cx="858267" cy="858267"/>
          </a:xfrm>
          <a:prstGeom prst="rect">
            <a:avLst/>
          </a:prstGeom>
        </p:spPr>
      </p:pic>
      <p:pic>
        <p:nvPicPr>
          <p:cNvPr id="27" name="Graphic 26" descr="Monitor">
            <a:extLst>
              <a:ext uri="{FF2B5EF4-FFF2-40B4-BE49-F238E27FC236}">
                <a16:creationId xmlns:a16="http://schemas.microsoft.com/office/drawing/2014/main" id="{62722F20-C064-435A-8E1F-726227C97E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58655">
            <a:off x="419870" y="8979735"/>
            <a:ext cx="769313" cy="769313"/>
          </a:xfrm>
          <a:prstGeom prst="rect">
            <a:avLst/>
          </a:prstGeom>
        </p:spPr>
      </p:pic>
      <p:pic>
        <p:nvPicPr>
          <p:cNvPr id="28" name="Graphic 27" descr="Open envelope">
            <a:extLst>
              <a:ext uri="{FF2B5EF4-FFF2-40B4-BE49-F238E27FC236}">
                <a16:creationId xmlns:a16="http://schemas.microsoft.com/office/drawing/2014/main" id="{D7F482D6-22A3-493D-9638-F04CD03F187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46074">
            <a:off x="6174117" y="8971117"/>
            <a:ext cx="645787" cy="645787"/>
          </a:xfrm>
          <a:prstGeom prst="rect">
            <a:avLst/>
          </a:prstGeom>
        </p:spPr>
      </p:pic>
      <p:pic>
        <p:nvPicPr>
          <p:cNvPr id="29" name="Graphic 28" descr="Newspaper">
            <a:extLst>
              <a:ext uri="{FF2B5EF4-FFF2-40B4-BE49-F238E27FC236}">
                <a16:creationId xmlns:a16="http://schemas.microsoft.com/office/drawing/2014/main" id="{41C20E36-D940-46FC-83B7-69A126946DF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945006">
            <a:off x="5029197" y="897147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352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21" name="Parallelogram 2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Parallelogram 2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7200" y="252855"/>
              <a:ext cx="635317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6" name="Subtitle 2"/>
          <p:cNvSpPr txBox="1">
            <a:spLocks/>
          </p:cNvSpPr>
          <p:nvPr/>
        </p:nvSpPr>
        <p:spPr>
          <a:xfrm>
            <a:off x="428625" y="381000"/>
            <a:ext cx="645795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 err="1">
                <a:solidFill>
                  <a:srgbClr val="F6A0B4"/>
                </a:solidFill>
                <a:latin typeface="Brusher" panose="00000500000000000000" pitchFamily="2" charset="0"/>
              </a:rPr>
              <a:t>Decluttering</a:t>
            </a:r>
            <a:r>
              <a:rPr lang="en-US" sz="5400" dirty="0">
                <a:solidFill>
                  <a:srgbClr val="F6A0B4"/>
                </a:solidFill>
                <a:latin typeface="Brusher" panose="00000500000000000000" pitchFamily="2" charset="0"/>
              </a:rPr>
              <a:t> Checklist</a:t>
            </a:r>
            <a:endParaRPr lang="en-US" sz="80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027275"/>
              </p:ext>
            </p:extLst>
          </p:nvPr>
        </p:nvGraphicFramePr>
        <p:xfrm>
          <a:off x="609600" y="1386840"/>
          <a:ext cx="1981200" cy="1673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Kids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Toys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Board games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Costumes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Art projects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Schools papers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240204"/>
              </p:ext>
            </p:extLst>
          </p:nvPr>
        </p:nvGraphicFramePr>
        <p:xfrm>
          <a:off x="2667000" y="1389380"/>
          <a:ext cx="1981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Bathrooms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Lines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Toiletries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Cleaning supplies</a:t>
                      </a:r>
                    </a:p>
                    <a:p>
                      <a:pPr algn="l"/>
                      <a:r>
                        <a:rPr lang="en-US" sz="1400" dirty="0" err="1">
                          <a:latin typeface="Raleway" pitchFamily="34" charset="0"/>
                        </a:rPr>
                        <a:t>Otc</a:t>
                      </a:r>
                      <a:r>
                        <a:rPr lang="en-US" sz="1400" dirty="0">
                          <a:latin typeface="Raleway" pitchFamily="34" charset="0"/>
                        </a:rPr>
                        <a:t> medications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Makeup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Beauty tools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481683"/>
              </p:ext>
            </p:extLst>
          </p:nvPr>
        </p:nvGraphicFramePr>
        <p:xfrm>
          <a:off x="4728482" y="1386840"/>
          <a:ext cx="19812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Garage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Tools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Hardware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Garden supplies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Sports equipment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Batteries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Paint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Outdoor decor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Toys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934027"/>
              </p:ext>
            </p:extLst>
          </p:nvPr>
        </p:nvGraphicFramePr>
        <p:xfrm>
          <a:off x="609600" y="3124200"/>
          <a:ext cx="1981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Media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DVDs </a:t>
                      </a:r>
                      <a:r>
                        <a:rPr lang="en-US" sz="1400" dirty="0" err="1">
                          <a:latin typeface="Raleway" pitchFamily="34" charset="0"/>
                        </a:rPr>
                        <a:t>blu</a:t>
                      </a:r>
                      <a:r>
                        <a:rPr lang="en-US" sz="1400" dirty="0">
                          <a:latin typeface="Raleway" pitchFamily="34" charset="0"/>
                        </a:rPr>
                        <a:t>-rays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Video games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CDs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Cords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Remotes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Phones/tablets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083004"/>
              </p:ext>
            </p:extLst>
          </p:nvPr>
        </p:nvGraphicFramePr>
        <p:xfrm>
          <a:off x="2667000" y="3200400"/>
          <a:ext cx="19812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Home decor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Frames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Mirrors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Lamps/lampshades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Candles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Blankets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Vases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Knickknacks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857607"/>
              </p:ext>
            </p:extLst>
          </p:nvPr>
        </p:nvGraphicFramePr>
        <p:xfrm>
          <a:off x="4728482" y="3581400"/>
          <a:ext cx="1981200" cy="1106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89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Raleway" pitchFamily="34" charset="0"/>
                        </a:rPr>
                        <a:t>Office paperwork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7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Bill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Mail/letters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Products manuals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023636"/>
              </p:ext>
            </p:extLst>
          </p:nvPr>
        </p:nvGraphicFramePr>
        <p:xfrm>
          <a:off x="609600" y="4925060"/>
          <a:ext cx="19812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89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Raleway" pitchFamily="34" charset="0"/>
                        </a:rPr>
                        <a:t>Holiday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Holiday decor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Gift wrap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949251"/>
              </p:ext>
            </p:extLst>
          </p:nvPr>
        </p:nvGraphicFramePr>
        <p:xfrm>
          <a:off x="2667000" y="5212080"/>
          <a:ext cx="19812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Clothes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Tops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Bottoms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Dresses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Outerwear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Shoes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Accessories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Active wear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979984"/>
              </p:ext>
            </p:extLst>
          </p:nvPr>
        </p:nvGraphicFramePr>
        <p:xfrm>
          <a:off x="4724400" y="4724399"/>
          <a:ext cx="19812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688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Bedrooms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17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Sheets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Blankets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Pillows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Side table items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6804328"/>
              </p:ext>
            </p:extLst>
          </p:nvPr>
        </p:nvGraphicFramePr>
        <p:xfrm>
          <a:off x="4724400" y="6086778"/>
          <a:ext cx="19812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Raleway" pitchFamily="34" charset="0"/>
                        </a:rPr>
                        <a:t>Bookshelves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Books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Cooking books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Magazines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Yearbooks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Children's books</a:t>
                      </a:r>
                    </a:p>
                    <a:p>
                      <a:pPr algn="l"/>
                      <a:r>
                        <a:rPr lang="en-US" sz="1400" dirty="0">
                          <a:latin typeface="Raleway" pitchFamily="34" charset="0"/>
                        </a:rPr>
                        <a:t>Newspapers</a:t>
                      </a: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03636"/>
              </p:ext>
            </p:extLst>
          </p:nvPr>
        </p:nvGraphicFramePr>
        <p:xfrm>
          <a:off x="609600" y="5791200"/>
          <a:ext cx="19812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22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Raleway" pitchFamily="34" charset="0"/>
                        </a:rPr>
                        <a:t>Kitchen</a:t>
                      </a:r>
                    </a:p>
                  </a:txBody>
                  <a:tcPr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8100">
                <a:tc>
                  <a:txBody>
                    <a:bodyPr/>
                    <a:lstStyle/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Pantry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Refrigerator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Spice cabinet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Utensils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Linens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Pots and pans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Glassware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Baking items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Small appliances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Plastic containers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Cleaning supplies</a:t>
                      </a:r>
                    </a:p>
                    <a:p>
                      <a:pPr algn="l"/>
                      <a:r>
                        <a:rPr lang="en-US" sz="1300" dirty="0">
                          <a:latin typeface="Raleway" pitchFamily="34" charset="0"/>
                        </a:rPr>
                        <a:t>Paper plates/</a:t>
                      </a:r>
                      <a:r>
                        <a:rPr lang="en-US" sz="1300" dirty="0" err="1">
                          <a:latin typeface="Raleway" pitchFamily="34" charset="0"/>
                        </a:rPr>
                        <a:t>plasticware</a:t>
                      </a:r>
                      <a:endParaRPr lang="en-US" sz="1300" dirty="0">
                        <a:latin typeface="Raleway" pitchFamily="34" charset="0"/>
                      </a:endParaRPr>
                    </a:p>
                  </a:txBody>
                  <a:tcPr>
                    <a:lnL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75A75E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4" name="Graphic 23" descr="Long sleeve shirt">
            <a:extLst>
              <a:ext uri="{FF2B5EF4-FFF2-40B4-BE49-F238E27FC236}">
                <a16:creationId xmlns:a16="http://schemas.microsoft.com/office/drawing/2014/main" id="{54FF9858-6C4F-48A9-AA56-268544BEE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29" name="Graphic 28" descr="Shirt">
            <a:extLst>
              <a:ext uri="{FF2B5EF4-FFF2-40B4-BE49-F238E27FC236}">
                <a16:creationId xmlns:a16="http://schemas.microsoft.com/office/drawing/2014/main" id="{D3F5C32E-18A6-47C7-959A-D699A1EF39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30" name="Graphic 29" descr="Watch">
            <a:extLst>
              <a:ext uri="{FF2B5EF4-FFF2-40B4-BE49-F238E27FC236}">
                <a16:creationId xmlns:a16="http://schemas.microsoft.com/office/drawing/2014/main" id="{F2D35655-1026-44C1-A71E-2A7DB67616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31" name="Graphic 30" descr="Sock">
            <a:extLst>
              <a:ext uri="{FF2B5EF4-FFF2-40B4-BE49-F238E27FC236}">
                <a16:creationId xmlns:a16="http://schemas.microsoft.com/office/drawing/2014/main" id="{655ED059-E74F-41EC-B913-B54726C8711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32" name="Graphic 31" descr="House">
            <a:extLst>
              <a:ext uri="{FF2B5EF4-FFF2-40B4-BE49-F238E27FC236}">
                <a16:creationId xmlns:a16="http://schemas.microsoft.com/office/drawing/2014/main" id="{1D264E0F-ADE6-4B71-9BC9-98743A06889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33" name="Graphic 32" descr="Open envelope">
            <a:extLst>
              <a:ext uri="{FF2B5EF4-FFF2-40B4-BE49-F238E27FC236}">
                <a16:creationId xmlns:a16="http://schemas.microsoft.com/office/drawing/2014/main" id="{D197B517-915A-4B1F-BFF4-265CF8A9888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34" name="Graphic 33" descr="Newspaper">
            <a:extLst>
              <a:ext uri="{FF2B5EF4-FFF2-40B4-BE49-F238E27FC236}">
                <a16:creationId xmlns:a16="http://schemas.microsoft.com/office/drawing/2014/main" id="{BE7945DA-8EC6-45F3-B327-8FA43CA0821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  <p:pic>
        <p:nvPicPr>
          <p:cNvPr id="35" name="Graphic 34" descr="Newspaper">
            <a:extLst>
              <a:ext uri="{FF2B5EF4-FFF2-40B4-BE49-F238E27FC236}">
                <a16:creationId xmlns:a16="http://schemas.microsoft.com/office/drawing/2014/main" id="{FED27C86-C014-463B-86C3-E0BB8A79912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03264">
            <a:off x="4902564" y="901178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49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1" name="Parallelogram 1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Parallelogram 1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0499" y="252855"/>
              <a:ext cx="6896101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447952"/>
              </p:ext>
            </p:extLst>
          </p:nvPr>
        </p:nvGraphicFramePr>
        <p:xfrm>
          <a:off x="266700" y="838200"/>
          <a:ext cx="2209800" cy="77063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5449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Daily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Make bed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Spray shower with cleaner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Wipe bathroom surface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Sort meal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Wash dishes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and wipe table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Wipe countertops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Wipe </a:t>
                      </a:r>
                      <a:r>
                        <a:rPr lang="en-US" sz="1400" dirty="0" err="1">
                          <a:latin typeface="Raleway" pitchFamily="34" charset="0"/>
                        </a:rPr>
                        <a:t>sinles</a:t>
                      </a:r>
                      <a:endParaRPr lang="en-US" sz="14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Sweep floors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 err="1">
                          <a:latin typeface="Raleway" pitchFamily="34" charset="0"/>
                        </a:rPr>
                        <a:t>Declutter</a:t>
                      </a:r>
                      <a:endParaRPr lang="en-US" sz="14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Take out trash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baseline="0" dirty="0">
                          <a:latin typeface="Raleway" pitchFamily="34" charset="0"/>
                        </a:rPr>
                        <a:t> </a:t>
                      </a:r>
                      <a:endParaRPr lang="en-US" sz="14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941932"/>
              </p:ext>
            </p:extLst>
          </p:nvPr>
        </p:nvGraphicFramePr>
        <p:xfrm>
          <a:off x="2552700" y="843280"/>
          <a:ext cx="2209800" cy="772923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3781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Weekly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Change sheets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Dust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Mop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tub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toilet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Wash towels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1431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Wipe up spills in fridge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21431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Throw out old appliances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Disinfect kitchen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microwave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60036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4571"/>
              </p:ext>
            </p:extLst>
          </p:nvPr>
        </p:nvGraphicFramePr>
        <p:xfrm>
          <a:off x="4838701" y="843324"/>
          <a:ext cx="2209800" cy="7726535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046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bg1"/>
                          </a:solidFill>
                          <a:latin typeface="Raleway" pitchFamily="34" charset="0"/>
                        </a:rPr>
                        <a:t>Monthly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66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Straighten drawers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Vacuum curtains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Wash windows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fridge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oven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66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Wipe cabinet doors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66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wastebaskets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mirrors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electronics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Vacuum couch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6066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Clean base boards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4255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22379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q"/>
                      </a:pPr>
                      <a:r>
                        <a:rPr lang="en-US" sz="1400" dirty="0">
                          <a:latin typeface="Raleway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6A0B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E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pic>
        <p:nvPicPr>
          <p:cNvPr id="18" name="Graphic 17" descr="Long sleeve shirt">
            <a:extLst>
              <a:ext uri="{FF2B5EF4-FFF2-40B4-BE49-F238E27FC236}">
                <a16:creationId xmlns:a16="http://schemas.microsoft.com/office/drawing/2014/main" id="{56E9FAF1-9072-4E1E-A52D-230EA48FEC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19" name="Graphic 18" descr="Shirt">
            <a:extLst>
              <a:ext uri="{FF2B5EF4-FFF2-40B4-BE49-F238E27FC236}">
                <a16:creationId xmlns:a16="http://schemas.microsoft.com/office/drawing/2014/main" id="{056DDF61-67B8-465D-9B29-5F3D1D5CB4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20" name="Graphic 19" descr="Watch">
            <a:extLst>
              <a:ext uri="{FF2B5EF4-FFF2-40B4-BE49-F238E27FC236}">
                <a16:creationId xmlns:a16="http://schemas.microsoft.com/office/drawing/2014/main" id="{1AB0D862-1C29-4E8E-9085-E05BE67665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21" name="Graphic 20" descr="Sock">
            <a:extLst>
              <a:ext uri="{FF2B5EF4-FFF2-40B4-BE49-F238E27FC236}">
                <a16:creationId xmlns:a16="http://schemas.microsoft.com/office/drawing/2014/main" id="{FBCDA930-E85E-4E66-B645-736CDBEB5C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22" name="Graphic 21" descr="House">
            <a:extLst>
              <a:ext uri="{FF2B5EF4-FFF2-40B4-BE49-F238E27FC236}">
                <a16:creationId xmlns:a16="http://schemas.microsoft.com/office/drawing/2014/main" id="{48B1F368-D50C-487F-9789-B6908A53E3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23" name="Graphic 22" descr="Open envelope">
            <a:extLst>
              <a:ext uri="{FF2B5EF4-FFF2-40B4-BE49-F238E27FC236}">
                <a16:creationId xmlns:a16="http://schemas.microsoft.com/office/drawing/2014/main" id="{32DBDB13-775D-4B0C-82AA-79D750E51CD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24" name="Graphic 23" descr="Newspaper">
            <a:extLst>
              <a:ext uri="{FF2B5EF4-FFF2-40B4-BE49-F238E27FC236}">
                <a16:creationId xmlns:a16="http://schemas.microsoft.com/office/drawing/2014/main" id="{993B9A07-8B42-45F1-B774-B67E04D32A1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  <p:pic>
        <p:nvPicPr>
          <p:cNvPr id="25" name="Graphic 24" descr="Newspaper">
            <a:extLst>
              <a:ext uri="{FF2B5EF4-FFF2-40B4-BE49-F238E27FC236}">
                <a16:creationId xmlns:a16="http://schemas.microsoft.com/office/drawing/2014/main" id="{9E91062F-147B-47A1-9118-95300902F8E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03264">
            <a:off x="4790752" y="9025448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941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arallelogram 23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arallelogram 24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35323" y="252855"/>
            <a:ext cx="6844554" cy="963175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81001" y="389312"/>
            <a:ext cx="6553200" cy="1474927"/>
          </a:xfrm>
          <a:prstGeom prst="rect">
            <a:avLst/>
          </a:prstGeom>
          <a:solidFill>
            <a:srgbClr val="FBFF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FBFFC5"/>
              </a:highlight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4213" y="1417731"/>
            <a:ext cx="1846094" cy="213761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>
                <a:solidFill>
                  <a:srgbClr val="F6A0B4"/>
                </a:solidFill>
                <a:latin typeface="Raleway" panose="020B0503030101060003" pitchFamily="34" charset="0"/>
              </a:rPr>
              <a:t>MONTH:</a:t>
            </a:r>
            <a:endParaRPr lang="en-US" sz="1400" b="1" dirty="0">
              <a:solidFill>
                <a:srgbClr val="F6A0B4"/>
              </a:solidFill>
              <a:latin typeface="Raleway" panose="020B0503030101060003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967260" y="639737"/>
            <a:ext cx="5120640" cy="904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F6A0B4"/>
                </a:solidFill>
                <a:latin typeface="Brusher" panose="00000500000000000000" pitchFamily="2" charset="0"/>
              </a:rPr>
              <a:t>Purge Checklist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2C327F2-AA2F-468C-A3F2-092E2DC2B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323734"/>
              </p:ext>
            </p:extLst>
          </p:nvPr>
        </p:nvGraphicFramePr>
        <p:xfrm>
          <a:off x="579195" y="3088796"/>
          <a:ext cx="1854348" cy="2963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85">
                  <a:extLst>
                    <a:ext uri="{9D8B030D-6E8A-4147-A177-3AD203B41FA5}">
                      <a16:colId xmlns:a16="http://schemas.microsoft.com/office/drawing/2014/main" val="1778386136"/>
                    </a:ext>
                  </a:extLst>
                </a:gridCol>
                <a:gridCol w="1539463">
                  <a:extLst>
                    <a:ext uri="{9D8B030D-6E8A-4147-A177-3AD203B41FA5}">
                      <a16:colId xmlns:a16="http://schemas.microsoft.com/office/drawing/2014/main" val="1488700582"/>
                    </a:ext>
                  </a:extLst>
                </a:gridCol>
              </a:tblGrid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clutter in drawers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259111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shoes boxes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85178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torn clothing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51143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outgrown clothing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42290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outdated shoes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06511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hats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748977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ripped bed sheets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4921109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ripped pillowcase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1802853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stained blankets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6226564"/>
                  </a:ext>
                </a:extLst>
              </a:tr>
            </a:tbl>
          </a:graphicData>
        </a:graphic>
      </p:graphicFrame>
      <p:sp>
        <p:nvSpPr>
          <p:cNvPr id="22" name="Title 1">
            <a:extLst>
              <a:ext uri="{FF2B5EF4-FFF2-40B4-BE49-F238E27FC236}">
                <a16:creationId xmlns:a16="http://schemas.microsoft.com/office/drawing/2014/main" id="{3F022BB8-CEFB-440E-9174-D440F9A34A1B}"/>
              </a:ext>
            </a:extLst>
          </p:cNvPr>
          <p:cNvSpPr txBox="1">
            <a:spLocks/>
          </p:cNvSpPr>
          <p:nvPr/>
        </p:nvSpPr>
        <p:spPr>
          <a:xfrm>
            <a:off x="218031" y="2407294"/>
            <a:ext cx="2407508" cy="9198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6A0B4"/>
                </a:solidFill>
                <a:latin typeface="Brusher" panose="00000500000000000000" pitchFamily="2" charset="0"/>
              </a:rPr>
              <a:t>Bedroom</a:t>
            </a:r>
            <a:endParaRPr lang="en-US" sz="28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graphicFrame>
        <p:nvGraphicFramePr>
          <p:cNvPr id="23" name="Table 9">
            <a:extLst>
              <a:ext uri="{FF2B5EF4-FFF2-40B4-BE49-F238E27FC236}">
                <a16:creationId xmlns:a16="http://schemas.microsoft.com/office/drawing/2014/main" id="{DD194895-C5D0-4DD7-A181-5065A9A582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150067"/>
              </p:ext>
            </p:extLst>
          </p:nvPr>
        </p:nvGraphicFramePr>
        <p:xfrm>
          <a:off x="579195" y="7344985"/>
          <a:ext cx="1854348" cy="1975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85">
                  <a:extLst>
                    <a:ext uri="{9D8B030D-6E8A-4147-A177-3AD203B41FA5}">
                      <a16:colId xmlns:a16="http://schemas.microsoft.com/office/drawing/2014/main" val="1778386136"/>
                    </a:ext>
                  </a:extLst>
                </a:gridCol>
                <a:gridCol w="1539463">
                  <a:extLst>
                    <a:ext uri="{9D8B030D-6E8A-4147-A177-3AD203B41FA5}">
                      <a16:colId xmlns:a16="http://schemas.microsoft.com/office/drawing/2014/main" val="1488700582"/>
                    </a:ext>
                  </a:extLst>
                </a:gridCol>
              </a:tblGrid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Raleway" pitchFamily="34" charset="0"/>
                        </a:rPr>
                        <a:t>broken equipment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259111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>
                          <a:latin typeface="Raleway" pitchFamily="34" charset="0"/>
                        </a:rPr>
                        <a:t>expired chemicals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85178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torn clothing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51143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>
                          <a:latin typeface="Raleway" pitchFamily="34" charset="0"/>
                        </a:rPr>
                        <a:t>old times car seats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42290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outdated shoes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06511"/>
                  </a:ext>
                </a:extLst>
              </a:tr>
              <a:tr h="329323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="1" dirty="0">
                          <a:latin typeface="Raleway" pitchFamily="34" charset="0"/>
                        </a:rPr>
                        <a:t>broken tools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748977"/>
                  </a:ext>
                </a:extLst>
              </a:tr>
            </a:tbl>
          </a:graphicData>
        </a:graphic>
      </p:graphicFrame>
      <p:sp>
        <p:nvSpPr>
          <p:cNvPr id="26" name="Title 1">
            <a:extLst>
              <a:ext uri="{FF2B5EF4-FFF2-40B4-BE49-F238E27FC236}">
                <a16:creationId xmlns:a16="http://schemas.microsoft.com/office/drawing/2014/main" id="{24F154C3-A68B-4C15-B594-860B020FAD69}"/>
              </a:ext>
            </a:extLst>
          </p:cNvPr>
          <p:cNvSpPr txBox="1">
            <a:spLocks/>
          </p:cNvSpPr>
          <p:nvPr/>
        </p:nvSpPr>
        <p:spPr>
          <a:xfrm>
            <a:off x="198738" y="6674010"/>
            <a:ext cx="2407508" cy="9198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6A0B4"/>
                </a:solidFill>
                <a:latin typeface="Brusher" panose="00000500000000000000" pitchFamily="2" charset="0"/>
              </a:rPr>
              <a:t>Garage</a:t>
            </a:r>
            <a:endParaRPr lang="en-US" sz="28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graphicFrame>
        <p:nvGraphicFramePr>
          <p:cNvPr id="27" name="Table 9">
            <a:extLst>
              <a:ext uri="{FF2B5EF4-FFF2-40B4-BE49-F238E27FC236}">
                <a16:creationId xmlns:a16="http://schemas.microsoft.com/office/drawing/2014/main" id="{1D07BD7E-9FC0-4792-8C84-AF284DFC5D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53164"/>
              </p:ext>
            </p:extLst>
          </p:nvPr>
        </p:nvGraphicFramePr>
        <p:xfrm>
          <a:off x="2623538" y="3074460"/>
          <a:ext cx="2075858" cy="29639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499">
                  <a:extLst>
                    <a:ext uri="{9D8B030D-6E8A-4147-A177-3AD203B41FA5}">
                      <a16:colId xmlns:a16="http://schemas.microsoft.com/office/drawing/2014/main" val="1778386136"/>
                    </a:ext>
                  </a:extLst>
                </a:gridCol>
                <a:gridCol w="1723359">
                  <a:extLst>
                    <a:ext uri="{9D8B030D-6E8A-4147-A177-3AD203B41FA5}">
                      <a16:colId xmlns:a16="http://schemas.microsoft.com/office/drawing/2014/main" val="1488700582"/>
                    </a:ext>
                  </a:extLst>
                </a:gridCol>
              </a:tblGrid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Raleway" pitchFamily="34" charset="0"/>
                        </a:rPr>
                        <a:t>old bath toys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259111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empty bottles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85178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trash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51143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brushes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42290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outdated shoes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06511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hats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748977"/>
                  </a:ext>
                </a:extLst>
              </a:tr>
              <a:tr h="353338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ripped towels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351318"/>
                  </a:ext>
                </a:extLst>
              </a:tr>
              <a:tr h="490541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expired shampoos/</a:t>
                      </a:r>
                    </a:p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conditioners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965660"/>
                  </a:ext>
                </a:extLst>
              </a:tr>
            </a:tbl>
          </a:graphicData>
        </a:graphic>
      </p:graphicFrame>
      <p:sp>
        <p:nvSpPr>
          <p:cNvPr id="28" name="Title 1">
            <a:extLst>
              <a:ext uri="{FF2B5EF4-FFF2-40B4-BE49-F238E27FC236}">
                <a16:creationId xmlns:a16="http://schemas.microsoft.com/office/drawing/2014/main" id="{1C109D49-ED0B-4111-9B17-BE0C77C786E4}"/>
              </a:ext>
            </a:extLst>
          </p:cNvPr>
          <p:cNvSpPr txBox="1">
            <a:spLocks/>
          </p:cNvSpPr>
          <p:nvPr/>
        </p:nvSpPr>
        <p:spPr>
          <a:xfrm>
            <a:off x="2376062" y="2396057"/>
            <a:ext cx="2407508" cy="9198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6A0B4"/>
                </a:solidFill>
                <a:latin typeface="Brusher" panose="00000500000000000000" pitchFamily="2" charset="0"/>
              </a:rPr>
              <a:t>Bathroom</a:t>
            </a:r>
            <a:endParaRPr lang="en-US" sz="28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graphicFrame>
        <p:nvGraphicFramePr>
          <p:cNvPr id="29" name="Table 9">
            <a:extLst>
              <a:ext uri="{FF2B5EF4-FFF2-40B4-BE49-F238E27FC236}">
                <a16:creationId xmlns:a16="http://schemas.microsoft.com/office/drawing/2014/main" id="{297808A0-91C6-4EF4-AB94-C33889B396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900039"/>
              </p:ext>
            </p:extLst>
          </p:nvPr>
        </p:nvGraphicFramePr>
        <p:xfrm>
          <a:off x="4974680" y="3056384"/>
          <a:ext cx="1854348" cy="2998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85">
                  <a:extLst>
                    <a:ext uri="{9D8B030D-6E8A-4147-A177-3AD203B41FA5}">
                      <a16:colId xmlns:a16="http://schemas.microsoft.com/office/drawing/2014/main" val="1778386136"/>
                    </a:ext>
                  </a:extLst>
                </a:gridCol>
                <a:gridCol w="1539463">
                  <a:extLst>
                    <a:ext uri="{9D8B030D-6E8A-4147-A177-3AD203B41FA5}">
                      <a16:colId xmlns:a16="http://schemas.microsoft.com/office/drawing/2014/main" val="1488700582"/>
                    </a:ext>
                  </a:extLst>
                </a:gridCol>
              </a:tblGrid>
              <a:tr h="325370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Raleway" pitchFamily="34" charset="0"/>
                        </a:rPr>
                        <a:t>no lid plastic ware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259111"/>
                  </a:ext>
                </a:extLst>
              </a:tr>
              <a:tr h="325370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cracked plates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85178"/>
                  </a:ext>
                </a:extLst>
              </a:tr>
              <a:tr h="325370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broken glasses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51143"/>
                  </a:ext>
                </a:extLst>
              </a:tr>
              <a:tr h="451712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expired canned foods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42290"/>
                  </a:ext>
                </a:extLst>
              </a:tr>
              <a:tr h="451712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expired fridge foods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06511"/>
                  </a:ext>
                </a:extLst>
              </a:tr>
              <a:tr h="325370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unused appliance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748977"/>
                  </a:ext>
                </a:extLst>
              </a:tr>
              <a:tr h="451712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unneeded cookbooks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2351318"/>
                  </a:ext>
                </a:extLst>
              </a:tr>
              <a:tr h="325370">
                <a:tc>
                  <a:txBody>
                    <a:bodyPr/>
                    <a:lstStyle/>
                    <a:p>
                      <a:endParaRPr lang="en-PH" sz="1200" b="0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no lid bottles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965660"/>
                  </a:ext>
                </a:extLst>
              </a:tr>
            </a:tbl>
          </a:graphicData>
        </a:graphic>
      </p:graphicFrame>
      <p:sp>
        <p:nvSpPr>
          <p:cNvPr id="30" name="Title 1">
            <a:extLst>
              <a:ext uri="{FF2B5EF4-FFF2-40B4-BE49-F238E27FC236}">
                <a16:creationId xmlns:a16="http://schemas.microsoft.com/office/drawing/2014/main" id="{43DC9151-9451-4FD7-9756-B22A15A58C25}"/>
              </a:ext>
            </a:extLst>
          </p:cNvPr>
          <p:cNvSpPr txBox="1">
            <a:spLocks/>
          </p:cNvSpPr>
          <p:nvPr/>
        </p:nvSpPr>
        <p:spPr>
          <a:xfrm>
            <a:off x="4526693" y="2414568"/>
            <a:ext cx="2407508" cy="9198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6A0B4"/>
                </a:solidFill>
                <a:latin typeface="Brusher" panose="00000500000000000000" pitchFamily="2" charset="0"/>
              </a:rPr>
              <a:t>Kitchen</a:t>
            </a:r>
            <a:endParaRPr lang="en-US" sz="28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CBEC8CD3-C06E-436D-A7E0-A74343744D48}"/>
              </a:ext>
            </a:extLst>
          </p:cNvPr>
          <p:cNvSpPr txBox="1">
            <a:spLocks/>
          </p:cNvSpPr>
          <p:nvPr/>
        </p:nvSpPr>
        <p:spPr>
          <a:xfrm>
            <a:off x="2443820" y="6662454"/>
            <a:ext cx="2407508" cy="91982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F6A0B4"/>
                </a:solidFill>
                <a:latin typeface="Brusher" panose="00000500000000000000" pitchFamily="2" charset="0"/>
              </a:rPr>
              <a:t>Office</a:t>
            </a:r>
            <a:endParaRPr lang="en-US" sz="2800" dirty="0">
              <a:solidFill>
                <a:srgbClr val="F6A0B4"/>
              </a:solidFill>
              <a:latin typeface="Brusher" panose="00000500000000000000" pitchFamily="2" charset="0"/>
            </a:endParaRPr>
          </a:p>
        </p:txBody>
      </p:sp>
      <p:graphicFrame>
        <p:nvGraphicFramePr>
          <p:cNvPr id="33" name="Table 9">
            <a:extLst>
              <a:ext uri="{FF2B5EF4-FFF2-40B4-BE49-F238E27FC236}">
                <a16:creationId xmlns:a16="http://schemas.microsoft.com/office/drawing/2014/main" id="{7451D170-4F22-44B3-8BFF-AC2D2A37EA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2867780"/>
              </p:ext>
            </p:extLst>
          </p:nvPr>
        </p:nvGraphicFramePr>
        <p:xfrm>
          <a:off x="2665672" y="7342985"/>
          <a:ext cx="2117898" cy="2103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638">
                  <a:extLst>
                    <a:ext uri="{9D8B030D-6E8A-4147-A177-3AD203B41FA5}">
                      <a16:colId xmlns:a16="http://schemas.microsoft.com/office/drawing/2014/main" val="1778386136"/>
                    </a:ext>
                  </a:extLst>
                </a:gridCol>
                <a:gridCol w="1758260">
                  <a:extLst>
                    <a:ext uri="{9D8B030D-6E8A-4147-A177-3AD203B41FA5}">
                      <a16:colId xmlns:a16="http://schemas.microsoft.com/office/drawing/2014/main" val="1488700582"/>
                    </a:ext>
                  </a:extLst>
                </a:gridCol>
              </a:tblGrid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latin typeface="Raleway" pitchFamily="34" charset="0"/>
                        </a:rPr>
                        <a:t>shred documents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5259111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dried out pens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6285178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business cards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951143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keys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442290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not important papers</a:t>
                      </a: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9106511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PH" sz="1200" b="1" dirty="0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old </a:t>
                      </a:r>
                      <a:r>
                        <a:rPr lang="en-PH" sz="1200" b="1" dirty="0" err="1">
                          <a:solidFill>
                            <a:schemeClr val="tx1"/>
                          </a:solidFill>
                          <a:latin typeface="Raleway" panose="020B0503030101060003" pitchFamily="34" charset="0"/>
                        </a:rPr>
                        <a:t>bils</a:t>
                      </a:r>
                      <a:endParaRPr lang="en-PH" sz="1200" b="1" dirty="0">
                        <a:solidFill>
                          <a:schemeClr val="tx1"/>
                        </a:solidFill>
                        <a:latin typeface="Raleway" panose="020B05030301010600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748977"/>
                  </a:ext>
                </a:extLst>
              </a:tr>
            </a:tbl>
          </a:graphicData>
        </a:graphic>
      </p:graphicFrame>
      <p:pic>
        <p:nvPicPr>
          <p:cNvPr id="34" name="Graphic 33" descr="Tie">
            <a:extLst>
              <a:ext uri="{FF2B5EF4-FFF2-40B4-BE49-F238E27FC236}">
                <a16:creationId xmlns:a16="http://schemas.microsoft.com/office/drawing/2014/main" id="{DB032A73-CCD3-4870-AE0A-CFEEBD5325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832940">
            <a:off x="5116571" y="6742751"/>
            <a:ext cx="762121" cy="762121"/>
          </a:xfrm>
          <a:prstGeom prst="rect">
            <a:avLst/>
          </a:prstGeom>
        </p:spPr>
      </p:pic>
      <p:pic>
        <p:nvPicPr>
          <p:cNvPr id="35" name="Graphic 34" descr="Shoe">
            <a:extLst>
              <a:ext uri="{FF2B5EF4-FFF2-40B4-BE49-F238E27FC236}">
                <a16:creationId xmlns:a16="http://schemas.microsoft.com/office/drawing/2014/main" id="{807AFF72-76BB-45F2-B927-4E46958C3B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46842" y="6974793"/>
            <a:ext cx="907050" cy="907050"/>
          </a:xfrm>
          <a:prstGeom prst="rect">
            <a:avLst/>
          </a:prstGeom>
        </p:spPr>
      </p:pic>
      <p:pic>
        <p:nvPicPr>
          <p:cNvPr id="36" name="Graphic 35" descr="Clipboard">
            <a:extLst>
              <a:ext uri="{FF2B5EF4-FFF2-40B4-BE49-F238E27FC236}">
                <a16:creationId xmlns:a16="http://schemas.microsoft.com/office/drawing/2014/main" id="{C68EA2DF-BF34-446A-AFF6-796BDF4B8C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508241">
            <a:off x="5048749" y="7828634"/>
            <a:ext cx="718589" cy="718589"/>
          </a:xfrm>
          <a:prstGeom prst="rect">
            <a:avLst/>
          </a:prstGeom>
        </p:spPr>
      </p:pic>
      <p:pic>
        <p:nvPicPr>
          <p:cNvPr id="37" name="Graphic 36" descr="Open folder">
            <a:extLst>
              <a:ext uri="{FF2B5EF4-FFF2-40B4-BE49-F238E27FC236}">
                <a16:creationId xmlns:a16="http://schemas.microsoft.com/office/drawing/2014/main" id="{FAD996F9-F743-4C9E-B951-1A3E393C77A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773980">
            <a:off x="5937608" y="7863736"/>
            <a:ext cx="808334" cy="808334"/>
          </a:xfrm>
          <a:prstGeom prst="rect">
            <a:avLst/>
          </a:prstGeom>
        </p:spPr>
      </p:pic>
      <p:pic>
        <p:nvPicPr>
          <p:cNvPr id="17" name="Graphic 16" descr="Bed">
            <a:extLst>
              <a:ext uri="{FF2B5EF4-FFF2-40B4-BE49-F238E27FC236}">
                <a16:creationId xmlns:a16="http://schemas.microsoft.com/office/drawing/2014/main" id="{923CDB1C-4696-46D2-8500-A4EE757A4A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44589" y="8504263"/>
            <a:ext cx="914400" cy="914400"/>
          </a:xfrm>
          <a:prstGeom prst="rect">
            <a:avLst/>
          </a:prstGeom>
        </p:spPr>
      </p:pic>
      <p:pic>
        <p:nvPicPr>
          <p:cNvPr id="41" name="Graphic 40" descr="Clothes hanger">
            <a:extLst>
              <a:ext uri="{FF2B5EF4-FFF2-40B4-BE49-F238E27FC236}">
                <a16:creationId xmlns:a16="http://schemas.microsoft.com/office/drawing/2014/main" id="{7C293B06-8E60-454D-BB75-8AF140C0B6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640004">
            <a:off x="5912444" y="6164741"/>
            <a:ext cx="779971" cy="779971"/>
          </a:xfrm>
          <a:prstGeom prst="rect">
            <a:avLst/>
          </a:prstGeom>
        </p:spPr>
      </p:pic>
      <p:pic>
        <p:nvPicPr>
          <p:cNvPr id="43" name="Graphic 42" descr="Suitcase">
            <a:extLst>
              <a:ext uri="{FF2B5EF4-FFF2-40B4-BE49-F238E27FC236}">
                <a16:creationId xmlns:a16="http://schemas.microsoft.com/office/drawing/2014/main" id="{22CAA406-4718-45CD-B70D-F88BD43EA64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196336">
            <a:off x="6169649" y="8751087"/>
            <a:ext cx="770672" cy="7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82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arallelogram 42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Parallelogram 43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04800" y="342901"/>
            <a:ext cx="6705600" cy="8877299"/>
          </a:xfrm>
          <a:prstGeom prst="rect">
            <a:avLst/>
          </a:prstGeom>
          <a:solidFill>
            <a:schemeClr val="bg1"/>
          </a:solidFill>
          <a:ln w="1270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40080" y="1257300"/>
            <a:ext cx="71323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wash dishes/unload dishwasher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sweep &amp; mop kitchen floor at end of night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make beds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Laundry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take out garbage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55320" y="2610971"/>
            <a:ext cx="3962400" cy="17145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counters, sink &amp; mirrors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toilets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down tubs/showers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sweep &amp; mop floors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wash bath rush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out drawers &amp; cabinets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40080" y="4191000"/>
            <a:ext cx="3962400" cy="21717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sink &amp; counters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stove/cooktop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small appliances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inside of microwave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out refrigerator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cabinets, doors &amp; walls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sweep &amp; mop floors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the oven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cycle dishwasher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deep clean refrigerator/freezer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straighten/organize cupboards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straighten/organize pantry, get rid of expired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78543" y="7200900"/>
            <a:ext cx="3962400" cy="21717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 &amp; polish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 shelves &amp; cabinets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straighten/organize toys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vacuum, sweep &amp; mop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wash pillow covers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under couch &amp; chairs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shampoo carpet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 ceiling fans, light fixtures and plants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3962400" y="2628900"/>
            <a:ext cx="3962400" cy="17145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 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vacuum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take out garbage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wash bedding 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 closet &amp; drawers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under bed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shampoo carpet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 ceiling fan &amp; light fixtures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117938" y="4610100"/>
            <a:ext cx="3962400" cy="17145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 drawers, shelves &amp; desk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vacuum, sweep &amp; mop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take our garbage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off washer &amp; dryer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 linen closet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organize &amp; </a:t>
            </a:r>
            <a:r>
              <a:rPr lang="en-US" sz="1100" dirty="0" err="1">
                <a:latin typeface="Raleway" pitchFamily="34" charset="0"/>
              </a:rPr>
              <a:t>declutter</a:t>
            </a:r>
            <a:r>
              <a:rPr lang="en-US" sz="1100" dirty="0">
                <a:latin typeface="Raleway" pitchFamily="34" charset="0"/>
              </a:rPr>
              <a:t> closets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dust ceiling fans &amp; light fixtures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water plants/dust plants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shampoo carpet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 washing machine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3962400" y="7277100"/>
            <a:ext cx="3962400" cy="17145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straighten &amp; sweep garage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mow lawn &amp; weed beds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sweep porch &amp; patio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clean, wash &amp; vacuum out cars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502920" y="990600"/>
            <a:ext cx="16306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EVERY DAY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472440" y="2324100"/>
            <a:ext cx="29260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MONDAY (BATHROOMS)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502920" y="3886200"/>
            <a:ext cx="39928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TUESDAY (KITCHEN &amp; DINNING)</a:t>
            </a: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502920" y="6934200"/>
            <a:ext cx="39928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WEDNESDAY (LIVING ROOM)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3733800" y="2324100"/>
            <a:ext cx="29260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THURSDAY (BEDROOMS)</a:t>
            </a:r>
          </a:p>
        </p:txBody>
      </p:sp>
      <p:sp>
        <p:nvSpPr>
          <p:cNvPr id="16" name="Subtitle 2"/>
          <p:cNvSpPr txBox="1">
            <a:spLocks/>
          </p:cNvSpPr>
          <p:nvPr/>
        </p:nvSpPr>
        <p:spPr>
          <a:xfrm>
            <a:off x="3660738" y="4343400"/>
            <a:ext cx="4340262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FRIDAY (OFFICE &amp; GARACE)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04800" y="342901"/>
            <a:ext cx="6705600" cy="571500"/>
          </a:xfrm>
          <a:prstGeom prst="rect">
            <a:avLst/>
          </a:prstGeom>
          <a:solidFill>
            <a:srgbClr val="F6A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3733800" y="6934200"/>
            <a:ext cx="3992880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1" dirty="0">
                <a:solidFill>
                  <a:srgbClr val="F6A0B4"/>
                </a:solidFill>
                <a:latin typeface="Raleway" pitchFamily="34" charset="0"/>
              </a:rPr>
              <a:t>SATURDAY (OUTSIDE WORK)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947359" y="380994"/>
            <a:ext cx="512064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chemeClr val="bg1"/>
                </a:solidFill>
                <a:latin typeface="Raleway" pitchFamily="34" charset="0"/>
              </a:rPr>
              <a:t>WEEKLY CLEANING SCHEDULE</a:t>
            </a:r>
          </a:p>
        </p:txBody>
      </p:sp>
      <p:sp>
        <p:nvSpPr>
          <p:cNvPr id="26" name="Subtitle 2"/>
          <p:cNvSpPr txBox="1">
            <a:spLocks/>
          </p:cNvSpPr>
          <p:nvPr/>
        </p:nvSpPr>
        <p:spPr>
          <a:xfrm>
            <a:off x="3962400" y="1409700"/>
            <a:ext cx="71323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kitchen counters, sink &amp; table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wipe bathroom counters &amp; sinks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quick pick up</a:t>
            </a:r>
          </a:p>
          <a:p>
            <a:pPr>
              <a:buFont typeface="Wingdings" pitchFamily="2" charset="2"/>
              <a:buChar char="q"/>
            </a:pPr>
            <a:r>
              <a:rPr lang="en-US" sz="1100" dirty="0">
                <a:latin typeface="Raleway" pitchFamily="34" charset="0"/>
              </a:rPr>
              <a:t>open &amp; sort mail</a:t>
            </a:r>
          </a:p>
        </p:txBody>
      </p:sp>
      <p:pic>
        <p:nvPicPr>
          <p:cNvPr id="28" name="Graphic 27" descr="Long sleeve shirt">
            <a:extLst>
              <a:ext uri="{FF2B5EF4-FFF2-40B4-BE49-F238E27FC236}">
                <a16:creationId xmlns:a16="http://schemas.microsoft.com/office/drawing/2014/main" id="{551FF5EC-A4AF-4883-86A8-70A283CF16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29" name="Graphic 28" descr="Shirt">
            <a:extLst>
              <a:ext uri="{FF2B5EF4-FFF2-40B4-BE49-F238E27FC236}">
                <a16:creationId xmlns:a16="http://schemas.microsoft.com/office/drawing/2014/main" id="{FA92ACED-F9EE-49D7-9FC8-63D450457D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30" name="Graphic 29" descr="Watch">
            <a:extLst>
              <a:ext uri="{FF2B5EF4-FFF2-40B4-BE49-F238E27FC236}">
                <a16:creationId xmlns:a16="http://schemas.microsoft.com/office/drawing/2014/main" id="{3E7FE91D-1BC8-4B7B-A2F7-95C897D7D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31" name="Graphic 30" descr="Sock">
            <a:extLst>
              <a:ext uri="{FF2B5EF4-FFF2-40B4-BE49-F238E27FC236}">
                <a16:creationId xmlns:a16="http://schemas.microsoft.com/office/drawing/2014/main" id="{7CBF5BC7-1D61-4ECD-B9D3-0957AC17ED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32" name="Graphic 31" descr="House">
            <a:extLst>
              <a:ext uri="{FF2B5EF4-FFF2-40B4-BE49-F238E27FC236}">
                <a16:creationId xmlns:a16="http://schemas.microsoft.com/office/drawing/2014/main" id="{08D19A62-0486-4147-BD3E-8B6708B8640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33" name="Graphic 32" descr="Money">
            <a:extLst>
              <a:ext uri="{FF2B5EF4-FFF2-40B4-BE49-F238E27FC236}">
                <a16:creationId xmlns:a16="http://schemas.microsoft.com/office/drawing/2014/main" id="{B623E420-CA21-416A-9303-8FAD44FE764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57083">
            <a:off x="4843275" y="9099554"/>
            <a:ext cx="546382" cy="643210"/>
          </a:xfrm>
          <a:prstGeom prst="rect">
            <a:avLst/>
          </a:prstGeom>
        </p:spPr>
      </p:pic>
      <p:pic>
        <p:nvPicPr>
          <p:cNvPr id="34" name="Graphic 33" descr="Open envelope">
            <a:extLst>
              <a:ext uri="{FF2B5EF4-FFF2-40B4-BE49-F238E27FC236}">
                <a16:creationId xmlns:a16="http://schemas.microsoft.com/office/drawing/2014/main" id="{4FC2ADB7-E8A6-4D6F-B65F-8F7CE60CAD7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38" name="Graphic 37" descr="Newspaper">
            <a:extLst>
              <a:ext uri="{FF2B5EF4-FFF2-40B4-BE49-F238E27FC236}">
                <a16:creationId xmlns:a16="http://schemas.microsoft.com/office/drawing/2014/main" id="{C20FC9CB-0601-41CF-B2BF-C070CE9BDEB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1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arallelogram 44"/>
          <p:cNvSpPr/>
          <p:nvPr/>
        </p:nvSpPr>
        <p:spPr>
          <a:xfrm rot="16200000">
            <a:off x="666750" y="685800"/>
            <a:ext cx="5943599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Parallelogram 45"/>
          <p:cNvSpPr/>
          <p:nvPr/>
        </p:nvSpPr>
        <p:spPr>
          <a:xfrm rot="16200000">
            <a:off x="685800" y="1981200"/>
            <a:ext cx="5943599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235322" y="252855"/>
            <a:ext cx="6960203" cy="9794502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843580" y="507975"/>
            <a:ext cx="5628037" cy="1640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b="1" dirty="0">
                <a:solidFill>
                  <a:srgbClr val="F6A0B4"/>
                </a:solidFill>
                <a:latin typeface="Brusher" panose="00000500000000000000" pitchFamily="2" charset="0"/>
              </a:rPr>
              <a:t>Why do I want to organize everything?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411480" y="2812445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What do I want to improve about my home, that is currently bothering me?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11480" y="2411274"/>
            <a:ext cx="731520" cy="342900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Date: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411480" y="3668574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Why do I want to get rid of the clutter in my house?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11480" y="4582974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How do I believe organizing will help me function better in my home or life?</a:t>
            </a: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11480" y="5708045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Why do I think putting in the effort necessary to get the clutter out od my homes is worthwhile?</a:t>
            </a: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411480" y="6927245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What would tell my future self about why I've decided to declutter, when my future self is unmotivated with the organizing process?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35280" y="8287871"/>
            <a:ext cx="6446520" cy="475129"/>
          </a:xfrm>
          <a:prstGeom prst="rect">
            <a:avLst/>
          </a:prstGeom>
          <a:ln>
            <a:noFill/>
          </a:ln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Raleway" pitchFamily="34" charset="0"/>
              </a:rPr>
              <a:t>Now do organize your things!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914400" y="2601774"/>
            <a:ext cx="46482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63617" y="32113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63617" y="34399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63748" y="36685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33400" y="4078477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43127" y="4317085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3531" y="454406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33268" y="5145277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3399" y="56497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10408" y="63355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10408" y="6611471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10539" y="68689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10408" y="75547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10408" y="77833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10539" y="8088174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52854" y="5391991"/>
            <a:ext cx="5989583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43" descr="Long sleeve shirt">
            <a:extLst>
              <a:ext uri="{FF2B5EF4-FFF2-40B4-BE49-F238E27FC236}">
                <a16:creationId xmlns:a16="http://schemas.microsoft.com/office/drawing/2014/main" id="{A7CB1E00-6B27-4D23-B74F-2713434F9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656844">
            <a:off x="1173387" y="9217170"/>
            <a:ext cx="587120" cy="587120"/>
          </a:xfrm>
          <a:prstGeom prst="rect">
            <a:avLst/>
          </a:prstGeom>
        </p:spPr>
      </p:pic>
      <p:pic>
        <p:nvPicPr>
          <p:cNvPr id="49" name="Graphic 48" descr="Shirt">
            <a:extLst>
              <a:ext uri="{FF2B5EF4-FFF2-40B4-BE49-F238E27FC236}">
                <a16:creationId xmlns:a16="http://schemas.microsoft.com/office/drawing/2014/main" id="{1DAE76B3-C59F-4DDC-91B7-2FEA4FACD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109268">
            <a:off x="389024" y="8860536"/>
            <a:ext cx="666140" cy="666140"/>
          </a:xfrm>
          <a:prstGeom prst="rect">
            <a:avLst/>
          </a:prstGeom>
        </p:spPr>
      </p:pic>
      <p:pic>
        <p:nvPicPr>
          <p:cNvPr id="51" name="Graphic 50" descr="Watch">
            <a:extLst>
              <a:ext uri="{FF2B5EF4-FFF2-40B4-BE49-F238E27FC236}">
                <a16:creationId xmlns:a16="http://schemas.microsoft.com/office/drawing/2014/main" id="{E8D35B75-6866-4561-8384-A4FC2598EC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154558">
            <a:off x="2033254" y="8928039"/>
            <a:ext cx="619989" cy="619989"/>
          </a:xfrm>
          <a:prstGeom prst="rect">
            <a:avLst/>
          </a:prstGeom>
        </p:spPr>
      </p:pic>
      <p:pic>
        <p:nvPicPr>
          <p:cNvPr id="52" name="Graphic 51" descr="Sock">
            <a:extLst>
              <a:ext uri="{FF2B5EF4-FFF2-40B4-BE49-F238E27FC236}">
                <a16:creationId xmlns:a16="http://schemas.microsoft.com/office/drawing/2014/main" id="{855244F2-A478-4972-8180-02C888672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002353">
            <a:off x="6483367" y="9114581"/>
            <a:ext cx="582847" cy="582847"/>
          </a:xfrm>
          <a:prstGeom prst="rect">
            <a:avLst/>
          </a:prstGeom>
        </p:spPr>
      </p:pic>
      <p:pic>
        <p:nvPicPr>
          <p:cNvPr id="53" name="Graphic 52" descr="House">
            <a:extLst>
              <a:ext uri="{FF2B5EF4-FFF2-40B4-BE49-F238E27FC236}">
                <a16:creationId xmlns:a16="http://schemas.microsoft.com/office/drawing/2014/main" id="{C023BDE3-9BD6-4E3D-A860-2227868CC48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2671" y="8782708"/>
            <a:ext cx="686178" cy="686178"/>
          </a:xfrm>
          <a:prstGeom prst="rect">
            <a:avLst/>
          </a:prstGeom>
        </p:spPr>
      </p:pic>
      <p:pic>
        <p:nvPicPr>
          <p:cNvPr id="56" name="Graphic 55" descr="Money">
            <a:extLst>
              <a:ext uri="{FF2B5EF4-FFF2-40B4-BE49-F238E27FC236}">
                <a16:creationId xmlns:a16="http://schemas.microsoft.com/office/drawing/2014/main" id="{6BF26398-D1DD-42E1-94DF-B833B93A436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757083">
            <a:off x="4843275" y="9099554"/>
            <a:ext cx="546382" cy="643210"/>
          </a:xfrm>
          <a:prstGeom prst="rect">
            <a:avLst/>
          </a:prstGeom>
        </p:spPr>
      </p:pic>
      <p:pic>
        <p:nvPicPr>
          <p:cNvPr id="60" name="Graphic 59" descr="Open envelope">
            <a:extLst>
              <a:ext uri="{FF2B5EF4-FFF2-40B4-BE49-F238E27FC236}">
                <a16:creationId xmlns:a16="http://schemas.microsoft.com/office/drawing/2014/main" id="{0461FBF1-A5C0-45B1-88F7-F78DE5C6AF0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046074">
            <a:off x="3987937" y="8864486"/>
            <a:ext cx="645787" cy="645787"/>
          </a:xfrm>
          <a:prstGeom prst="rect">
            <a:avLst/>
          </a:prstGeom>
        </p:spPr>
      </p:pic>
      <p:pic>
        <p:nvPicPr>
          <p:cNvPr id="61" name="Graphic 60" descr="Newspaper">
            <a:extLst>
              <a:ext uri="{FF2B5EF4-FFF2-40B4-BE49-F238E27FC236}">
                <a16:creationId xmlns:a16="http://schemas.microsoft.com/office/drawing/2014/main" id="{18E2EB97-CCF3-4EA8-AF0D-CA00D707C36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945006">
            <a:off x="2784914" y="8996627"/>
            <a:ext cx="752107" cy="75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444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arallelogram 83"/>
          <p:cNvSpPr/>
          <p:nvPr/>
        </p:nvSpPr>
        <p:spPr>
          <a:xfrm rot="16200000">
            <a:off x="1066799" y="1066799"/>
            <a:ext cx="5181601" cy="7315200"/>
          </a:xfrm>
          <a:prstGeom prst="parallelogram">
            <a:avLst/>
          </a:prstGeom>
          <a:solidFill>
            <a:srgbClr val="ECF1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Parallelogram 84"/>
          <p:cNvSpPr/>
          <p:nvPr/>
        </p:nvSpPr>
        <p:spPr>
          <a:xfrm rot="16200000">
            <a:off x="1066800" y="2362199"/>
            <a:ext cx="5181600" cy="7315200"/>
          </a:xfrm>
          <a:prstGeom prst="parallelogram">
            <a:avLst/>
          </a:prstGeom>
          <a:solidFill>
            <a:srgbClr val="9BAA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235323" y="381000"/>
            <a:ext cx="6844554" cy="9631759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ECF1EB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22729" y="1828800"/>
            <a:ext cx="6675120" cy="1600200"/>
          </a:xfrm>
          <a:prstGeom prst="roundRect">
            <a:avLst/>
          </a:prstGeom>
          <a:solidFill>
            <a:srgbClr val="FDFCE7"/>
          </a:solidFill>
          <a:ln w="12700">
            <a:solidFill>
              <a:srgbClr val="F6A0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2"/>
          <p:cNvSpPr txBox="1">
            <a:spLocks/>
          </p:cNvSpPr>
          <p:nvPr/>
        </p:nvSpPr>
        <p:spPr>
          <a:xfrm>
            <a:off x="830247" y="434195"/>
            <a:ext cx="5867400" cy="2270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600" b="1" dirty="0">
                <a:solidFill>
                  <a:srgbClr val="F6A0B4"/>
                </a:solidFill>
                <a:latin typeface="Brusher" panose="00000500000000000000" pitchFamily="2" charset="0"/>
              </a:rPr>
              <a:t>Address</a:t>
            </a:r>
            <a:r>
              <a:rPr lang="en-US" sz="3600" b="1" dirty="0">
                <a:solidFill>
                  <a:srgbClr val="9BAAC7"/>
                </a:solidFill>
                <a:latin typeface="Raleway" pitchFamily="34" charset="0"/>
              </a:rPr>
              <a:t> </a:t>
            </a: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29409" y="2019300"/>
            <a:ext cx="64465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Address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Notes: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Home: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Work: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Call: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Website: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025782" y="2224896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60929" y="2430493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51329" y="2594395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1329" y="2769798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51329" y="2933700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020031" y="30861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208929" y="222058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08929" y="2427618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20431" y="264615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208929" y="28575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49827" y="3086100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322729" y="3657600"/>
            <a:ext cx="6675120" cy="1600200"/>
          </a:xfrm>
          <a:prstGeom prst="roundRect">
            <a:avLst/>
          </a:prstGeom>
          <a:solidFill>
            <a:srgbClr val="FDFCE7"/>
          </a:solidFill>
          <a:ln w="12700">
            <a:solidFill>
              <a:srgbClr val="F6A0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429409" y="3848100"/>
            <a:ext cx="64465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Address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Notes: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Home: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Work: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Call: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Website: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1025782" y="4053696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160929" y="4259293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51329" y="4423195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51329" y="4598598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51329" y="4762500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020031" y="49149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208929" y="404938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208929" y="4256418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220431" y="447495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4208929" y="46863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349827" y="4914900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337320" y="7315200"/>
            <a:ext cx="6675120" cy="1600200"/>
          </a:xfrm>
          <a:prstGeom prst="roundRect">
            <a:avLst/>
          </a:prstGeom>
          <a:solidFill>
            <a:srgbClr val="FDFCE7"/>
          </a:solidFill>
          <a:ln w="12700">
            <a:solidFill>
              <a:srgbClr val="F6A0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ubtitle 2"/>
          <p:cNvSpPr txBox="1">
            <a:spLocks/>
          </p:cNvSpPr>
          <p:nvPr/>
        </p:nvSpPr>
        <p:spPr>
          <a:xfrm>
            <a:off x="444000" y="7505700"/>
            <a:ext cx="64465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Address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Notes: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Home: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Work: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Call: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Website: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1040373" y="7635096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175520" y="7916893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65920" y="8080795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65920" y="8256198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65920" y="8420100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1034622" y="85725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4223520" y="763078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223520" y="7914018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4235022" y="8132553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223520" y="8343900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364418" y="8572500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322729" y="5468566"/>
            <a:ext cx="6675120" cy="1600200"/>
          </a:xfrm>
          <a:prstGeom prst="roundRect">
            <a:avLst/>
          </a:prstGeom>
          <a:solidFill>
            <a:srgbClr val="FDFCE7"/>
          </a:solidFill>
          <a:ln w="12700">
            <a:solidFill>
              <a:srgbClr val="F6A0B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ubtitle 2"/>
          <p:cNvSpPr txBox="1">
            <a:spLocks/>
          </p:cNvSpPr>
          <p:nvPr/>
        </p:nvSpPr>
        <p:spPr>
          <a:xfrm>
            <a:off x="429409" y="5659066"/>
            <a:ext cx="6446520" cy="1181100"/>
          </a:xfrm>
          <a:prstGeom prst="rect">
            <a:avLst/>
          </a:prstGeom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Address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Notes:</a:t>
            </a:r>
          </a:p>
          <a:p>
            <a:pPr marL="0" indent="0">
              <a:buNone/>
            </a:pPr>
            <a:endParaRPr lang="en-US" sz="1200" dirty="0">
              <a:solidFill>
                <a:schemeClr val="accent1"/>
              </a:solidFill>
              <a:latin typeface="Raleway" pitchFamily="34" charset="0"/>
            </a:endParaRP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Home: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Work: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Call: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Website: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1025782" y="5788462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160929" y="5994059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51329" y="6234161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51329" y="6409564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51329" y="6573466"/>
            <a:ext cx="29833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1020031" y="6725866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4208929" y="5784149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208929" y="5991184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220431" y="6285919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4208929" y="6497266"/>
            <a:ext cx="2514600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4349827" y="6725866"/>
            <a:ext cx="2373702" cy="0"/>
          </a:xfrm>
          <a:prstGeom prst="line">
            <a:avLst/>
          </a:prstGeom>
          <a:ln w="12700">
            <a:solidFill>
              <a:srgbClr val="75A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994F7F0-F8BC-4E2A-BF2B-A8F2546763B7}"/>
              </a:ext>
            </a:extLst>
          </p:cNvPr>
          <p:cNvSpPr/>
          <p:nvPr/>
        </p:nvSpPr>
        <p:spPr>
          <a:xfrm>
            <a:off x="2843156" y="1303533"/>
            <a:ext cx="1648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9BAAC7"/>
                </a:solidFill>
                <a:latin typeface="Raleway" pitchFamily="34" charset="0"/>
              </a:rPr>
              <a:t>BOOK PAGES</a:t>
            </a:r>
          </a:p>
        </p:txBody>
      </p:sp>
      <p:pic>
        <p:nvPicPr>
          <p:cNvPr id="7" name="Graphic 6" descr="Globe">
            <a:extLst>
              <a:ext uri="{FF2B5EF4-FFF2-40B4-BE49-F238E27FC236}">
                <a16:creationId xmlns:a16="http://schemas.microsoft.com/office/drawing/2014/main" id="{894C85AC-7588-483A-9425-C8C809E915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42869" y="9147012"/>
            <a:ext cx="616800" cy="616800"/>
          </a:xfrm>
          <a:prstGeom prst="rect">
            <a:avLst/>
          </a:prstGeom>
        </p:spPr>
      </p:pic>
      <p:pic>
        <p:nvPicPr>
          <p:cNvPr id="9" name="Graphic 8" descr="Earth globe Africa and Europe">
            <a:extLst>
              <a:ext uri="{FF2B5EF4-FFF2-40B4-BE49-F238E27FC236}">
                <a16:creationId xmlns:a16="http://schemas.microsoft.com/office/drawing/2014/main" id="{65C80023-1265-40F0-A239-693FE278C4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86221" y="9286164"/>
            <a:ext cx="616800" cy="616800"/>
          </a:xfrm>
          <a:prstGeom prst="rect">
            <a:avLst/>
          </a:prstGeom>
        </p:spPr>
      </p:pic>
      <p:pic>
        <p:nvPicPr>
          <p:cNvPr id="13" name="Graphic 12" descr="Map with pin">
            <a:extLst>
              <a:ext uri="{FF2B5EF4-FFF2-40B4-BE49-F238E27FC236}">
                <a16:creationId xmlns:a16="http://schemas.microsoft.com/office/drawing/2014/main" id="{53EC2F67-63B9-4FCD-84A3-A6CBA6EF33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241013">
            <a:off x="3603631" y="9113369"/>
            <a:ext cx="616800" cy="616800"/>
          </a:xfrm>
          <a:prstGeom prst="rect">
            <a:avLst/>
          </a:prstGeom>
        </p:spPr>
      </p:pic>
      <p:pic>
        <p:nvPicPr>
          <p:cNvPr id="18" name="Graphic 17" descr="Building">
            <a:extLst>
              <a:ext uri="{FF2B5EF4-FFF2-40B4-BE49-F238E27FC236}">
                <a16:creationId xmlns:a16="http://schemas.microsoft.com/office/drawing/2014/main" id="{14E90763-1613-40DD-8894-AF6369EA53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623104">
            <a:off x="2624225" y="9220909"/>
            <a:ext cx="616800" cy="616800"/>
          </a:xfrm>
          <a:prstGeom prst="rect">
            <a:avLst/>
          </a:prstGeom>
        </p:spPr>
      </p:pic>
      <p:pic>
        <p:nvPicPr>
          <p:cNvPr id="26" name="Graphic 25" descr="House">
            <a:extLst>
              <a:ext uri="{FF2B5EF4-FFF2-40B4-BE49-F238E27FC236}">
                <a16:creationId xmlns:a16="http://schemas.microsoft.com/office/drawing/2014/main" id="{C74D7C64-2A5A-431C-B098-1AC66F80F6E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929996" y="8982558"/>
            <a:ext cx="616800" cy="616800"/>
          </a:xfrm>
          <a:prstGeom prst="rect">
            <a:avLst/>
          </a:prstGeom>
        </p:spPr>
      </p:pic>
      <p:pic>
        <p:nvPicPr>
          <p:cNvPr id="68" name="Graphic 67" descr="Checklist">
            <a:extLst>
              <a:ext uri="{FF2B5EF4-FFF2-40B4-BE49-F238E27FC236}">
                <a16:creationId xmlns:a16="http://schemas.microsoft.com/office/drawing/2014/main" id="{BD8E9051-D855-411B-A2C3-EAA43CC305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1303508">
            <a:off x="1052453" y="9261895"/>
            <a:ext cx="616800" cy="616800"/>
          </a:xfrm>
          <a:prstGeom prst="rect">
            <a:avLst/>
          </a:prstGeom>
        </p:spPr>
      </p:pic>
      <p:pic>
        <p:nvPicPr>
          <p:cNvPr id="70" name="Graphic 69" descr="Document">
            <a:extLst>
              <a:ext uri="{FF2B5EF4-FFF2-40B4-BE49-F238E27FC236}">
                <a16:creationId xmlns:a16="http://schemas.microsoft.com/office/drawing/2014/main" id="{B7222AC9-33CD-4BBA-BE7F-1D32951E5AE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1470930">
            <a:off x="257520" y="9064200"/>
            <a:ext cx="616800" cy="616800"/>
          </a:xfrm>
          <a:prstGeom prst="rect">
            <a:avLst/>
          </a:prstGeom>
        </p:spPr>
      </p:pic>
      <p:pic>
        <p:nvPicPr>
          <p:cNvPr id="86" name="Graphic 85" descr="House">
            <a:extLst>
              <a:ext uri="{FF2B5EF4-FFF2-40B4-BE49-F238E27FC236}">
                <a16:creationId xmlns:a16="http://schemas.microsoft.com/office/drawing/2014/main" id="{DF8A2911-ED1F-4935-A07B-2AABA929E6D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79752" y="9165449"/>
            <a:ext cx="686178" cy="686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983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61" name="Parallelogram 60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Parallelogram 61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57199" y="252855"/>
              <a:ext cx="6400801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27" name="Rounded Rectangle 26"/>
          <p:cNvSpPr/>
          <p:nvPr/>
        </p:nvSpPr>
        <p:spPr>
          <a:xfrm>
            <a:off x="457200" y="1600200"/>
            <a:ext cx="6400800" cy="1371600"/>
          </a:xfrm>
          <a:prstGeom prst="roundRect">
            <a:avLst/>
          </a:prstGeom>
          <a:solidFill>
            <a:srgbClr val="FDFCE7"/>
          </a:solidFill>
          <a:ln>
            <a:solidFill>
              <a:srgbClr val="F9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544286" y="1752600"/>
            <a:ext cx="6446520" cy="990600"/>
          </a:xfrm>
          <a:prstGeom prst="rect">
            <a:avLst/>
          </a:prstGeom>
          <a:ln>
            <a:noFill/>
          </a:ln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Website/Business: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Username: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 address: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 address used: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Password: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2074334" y="1938866"/>
            <a:ext cx="16383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2142067"/>
            <a:ext cx="2264834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76400" y="2362200"/>
            <a:ext cx="49530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1143000" y="2582333"/>
            <a:ext cx="5477933" cy="8467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276850" y="1938866"/>
            <a:ext cx="135255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72000" y="2142067"/>
            <a:ext cx="20574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457200" y="3048000"/>
            <a:ext cx="6400800" cy="1371600"/>
          </a:xfrm>
          <a:prstGeom prst="roundRect">
            <a:avLst/>
          </a:prstGeom>
          <a:solidFill>
            <a:srgbClr val="FDFCE7"/>
          </a:solidFill>
          <a:ln>
            <a:solidFill>
              <a:srgbClr val="F9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544286" y="3200400"/>
            <a:ext cx="6446520" cy="990600"/>
          </a:xfrm>
          <a:prstGeom prst="rect">
            <a:avLst/>
          </a:prstGeom>
          <a:ln>
            <a:noFill/>
          </a:ln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Website/Business: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Username: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 address: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 address used: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Password: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2074334" y="3386666"/>
            <a:ext cx="16383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447800" y="3589867"/>
            <a:ext cx="2264834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676400" y="3810000"/>
            <a:ext cx="49530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143000" y="4030133"/>
            <a:ext cx="5477933" cy="8467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276850" y="3386666"/>
            <a:ext cx="135255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572000" y="3589867"/>
            <a:ext cx="20574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457200" y="4495800"/>
            <a:ext cx="6400800" cy="1371600"/>
          </a:xfrm>
          <a:prstGeom prst="roundRect">
            <a:avLst/>
          </a:prstGeom>
          <a:solidFill>
            <a:srgbClr val="FDFCE7"/>
          </a:solidFill>
          <a:ln>
            <a:solidFill>
              <a:srgbClr val="F9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ubtitle 2"/>
          <p:cNvSpPr txBox="1">
            <a:spLocks/>
          </p:cNvSpPr>
          <p:nvPr/>
        </p:nvSpPr>
        <p:spPr>
          <a:xfrm>
            <a:off x="544286" y="4648200"/>
            <a:ext cx="6446520" cy="990600"/>
          </a:xfrm>
          <a:prstGeom prst="rect">
            <a:avLst/>
          </a:prstGeom>
          <a:ln>
            <a:noFill/>
          </a:ln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Website/Business: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Username: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 address: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 address used: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Password: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2074334" y="4834466"/>
            <a:ext cx="16383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447800" y="5037667"/>
            <a:ext cx="2264834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676400" y="5257800"/>
            <a:ext cx="49530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1143000" y="5477933"/>
            <a:ext cx="5477933" cy="8467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276850" y="4834466"/>
            <a:ext cx="135255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572000" y="5037667"/>
            <a:ext cx="20574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>
          <a:xfrm>
            <a:off x="457200" y="5943600"/>
            <a:ext cx="6400800" cy="1371600"/>
          </a:xfrm>
          <a:prstGeom prst="roundRect">
            <a:avLst/>
          </a:prstGeom>
          <a:solidFill>
            <a:srgbClr val="FDFCE7"/>
          </a:solidFill>
          <a:ln>
            <a:solidFill>
              <a:srgbClr val="F9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544286" y="6096000"/>
            <a:ext cx="6446520" cy="990600"/>
          </a:xfrm>
          <a:prstGeom prst="rect">
            <a:avLst/>
          </a:prstGeom>
          <a:ln>
            <a:noFill/>
          </a:ln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Website/Business: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Username: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 address: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 address used: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Password: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2074334" y="6282266"/>
            <a:ext cx="16383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447800" y="6485467"/>
            <a:ext cx="2264834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1676400" y="6705600"/>
            <a:ext cx="49530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143000" y="6925733"/>
            <a:ext cx="5477933" cy="8467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276850" y="6282266"/>
            <a:ext cx="135255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572000" y="6485467"/>
            <a:ext cx="20574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457200" y="7391400"/>
            <a:ext cx="6400800" cy="1371600"/>
          </a:xfrm>
          <a:prstGeom prst="roundRect">
            <a:avLst/>
          </a:prstGeom>
          <a:solidFill>
            <a:srgbClr val="FDFCE7"/>
          </a:solidFill>
          <a:ln>
            <a:solidFill>
              <a:srgbClr val="F9C1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ubtitle 2"/>
          <p:cNvSpPr txBox="1">
            <a:spLocks/>
          </p:cNvSpPr>
          <p:nvPr/>
        </p:nvSpPr>
        <p:spPr>
          <a:xfrm>
            <a:off x="544286" y="7543800"/>
            <a:ext cx="6446520" cy="990600"/>
          </a:xfrm>
          <a:prstGeom prst="rect">
            <a:avLst/>
          </a:prstGeom>
          <a:ln>
            <a:noFill/>
          </a:ln>
        </p:spPr>
        <p:txBody>
          <a:bodyPr numCol="2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Website/Business: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Username: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Web address: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Notes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Email address used: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accent1"/>
                </a:solidFill>
                <a:latin typeface="Raleway" pitchFamily="34" charset="0"/>
              </a:rPr>
              <a:t>Password: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2074334" y="7730066"/>
            <a:ext cx="16383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447800" y="7933267"/>
            <a:ext cx="2264834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676400" y="8153400"/>
            <a:ext cx="49530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1143000" y="8373533"/>
            <a:ext cx="5477933" cy="8467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276850" y="7730066"/>
            <a:ext cx="135255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72000" y="7933267"/>
            <a:ext cx="2057400" cy="0"/>
          </a:xfrm>
          <a:prstGeom prst="line">
            <a:avLst/>
          </a:prstGeom>
          <a:ln>
            <a:solidFill>
              <a:srgbClr val="F9C1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Subtitle 2">
            <a:extLst>
              <a:ext uri="{FF2B5EF4-FFF2-40B4-BE49-F238E27FC236}">
                <a16:creationId xmlns:a16="http://schemas.microsoft.com/office/drawing/2014/main" id="{B3704697-BC85-462A-B62D-90142CF2ACB0}"/>
              </a:ext>
            </a:extLst>
          </p:cNvPr>
          <p:cNvSpPr txBox="1">
            <a:spLocks/>
          </p:cNvSpPr>
          <p:nvPr/>
        </p:nvSpPr>
        <p:spPr>
          <a:xfrm>
            <a:off x="830247" y="261549"/>
            <a:ext cx="5867400" cy="2270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600" b="1" dirty="0">
                <a:solidFill>
                  <a:srgbClr val="F6A0B4"/>
                </a:solidFill>
                <a:latin typeface="Brusher" panose="00000500000000000000" pitchFamily="2" charset="0"/>
              </a:rPr>
              <a:t>Password</a:t>
            </a:r>
            <a:endParaRPr lang="en-US" sz="3600" b="1" dirty="0">
              <a:solidFill>
                <a:srgbClr val="9BAAC7"/>
              </a:solidFill>
              <a:latin typeface="Raleway" pitchFamily="34" charset="0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029C45D-64B4-4A50-B810-8AFCCB411BB1}"/>
              </a:ext>
            </a:extLst>
          </p:cNvPr>
          <p:cNvSpPr/>
          <p:nvPr/>
        </p:nvSpPr>
        <p:spPr>
          <a:xfrm>
            <a:off x="2888530" y="1130089"/>
            <a:ext cx="1648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9BAAC7"/>
                </a:solidFill>
                <a:latin typeface="Raleway" pitchFamily="34" charset="0"/>
              </a:rPr>
              <a:t>ORGANIZER</a:t>
            </a:r>
          </a:p>
        </p:txBody>
      </p:sp>
      <p:pic>
        <p:nvPicPr>
          <p:cNvPr id="8" name="Graphic 7" descr="Key">
            <a:extLst>
              <a:ext uri="{FF2B5EF4-FFF2-40B4-BE49-F238E27FC236}">
                <a16:creationId xmlns:a16="http://schemas.microsoft.com/office/drawing/2014/main" id="{82D84AA3-2A21-4C8C-B017-37589B6DC6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66608" y="8903995"/>
            <a:ext cx="914400" cy="914400"/>
          </a:xfrm>
          <a:prstGeom prst="rect">
            <a:avLst/>
          </a:prstGeom>
        </p:spPr>
      </p:pic>
      <p:pic>
        <p:nvPicPr>
          <p:cNvPr id="10" name="Graphic 9" descr="Lock">
            <a:extLst>
              <a:ext uri="{FF2B5EF4-FFF2-40B4-BE49-F238E27FC236}">
                <a16:creationId xmlns:a16="http://schemas.microsoft.com/office/drawing/2014/main" id="{806389A3-4A1D-4BA9-878D-69791B3F11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6760" y="9067796"/>
            <a:ext cx="786945" cy="786945"/>
          </a:xfrm>
          <a:prstGeom prst="rect">
            <a:avLst/>
          </a:prstGeom>
        </p:spPr>
      </p:pic>
      <p:pic>
        <p:nvPicPr>
          <p:cNvPr id="14" name="Graphic 13" descr="Checklist">
            <a:extLst>
              <a:ext uri="{FF2B5EF4-FFF2-40B4-BE49-F238E27FC236}">
                <a16:creationId xmlns:a16="http://schemas.microsoft.com/office/drawing/2014/main" id="{B97C0AA2-4417-460F-9CC3-C35026F8F8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9736551">
            <a:off x="1272099" y="9041846"/>
            <a:ext cx="693056" cy="693056"/>
          </a:xfrm>
          <a:prstGeom prst="rect">
            <a:avLst/>
          </a:prstGeom>
        </p:spPr>
      </p:pic>
      <p:pic>
        <p:nvPicPr>
          <p:cNvPr id="18" name="Graphic 17" descr="Document">
            <a:extLst>
              <a:ext uri="{FF2B5EF4-FFF2-40B4-BE49-F238E27FC236}">
                <a16:creationId xmlns:a16="http://schemas.microsoft.com/office/drawing/2014/main" id="{3BDF9106-F814-4ADD-9073-A1899E19FAD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995482">
            <a:off x="6283443" y="8923868"/>
            <a:ext cx="914400" cy="914400"/>
          </a:xfrm>
          <a:prstGeom prst="rect">
            <a:avLst/>
          </a:prstGeom>
        </p:spPr>
      </p:pic>
      <p:pic>
        <p:nvPicPr>
          <p:cNvPr id="22" name="Graphic 21" descr="Shredder">
            <a:extLst>
              <a:ext uri="{FF2B5EF4-FFF2-40B4-BE49-F238E27FC236}">
                <a16:creationId xmlns:a16="http://schemas.microsoft.com/office/drawing/2014/main" id="{03259C08-F185-479F-AEAB-B5C95D7DB0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376331" y="9020384"/>
            <a:ext cx="761998" cy="761998"/>
          </a:xfrm>
          <a:prstGeom prst="rect">
            <a:avLst/>
          </a:prstGeom>
        </p:spPr>
      </p:pic>
      <p:pic>
        <p:nvPicPr>
          <p:cNvPr id="24" name="Graphic 23" descr="Magnifying glass">
            <a:extLst>
              <a:ext uri="{FF2B5EF4-FFF2-40B4-BE49-F238E27FC236}">
                <a16:creationId xmlns:a16="http://schemas.microsoft.com/office/drawing/2014/main" id="{B0A9F1EF-D2E1-4E4E-8C72-5193A218EE3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351136" y="9059333"/>
            <a:ext cx="761998" cy="761998"/>
          </a:xfrm>
          <a:prstGeom prst="rect">
            <a:avLst/>
          </a:prstGeom>
        </p:spPr>
      </p:pic>
      <p:pic>
        <p:nvPicPr>
          <p:cNvPr id="66" name="Graphic 65" descr="Suitcase">
            <a:extLst>
              <a:ext uri="{FF2B5EF4-FFF2-40B4-BE49-F238E27FC236}">
                <a16:creationId xmlns:a16="http://schemas.microsoft.com/office/drawing/2014/main" id="{A1D49523-1C42-4B45-8D12-006DDD7825F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627281">
            <a:off x="2317511" y="8956878"/>
            <a:ext cx="849565" cy="84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53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15" name="Parallelogram 14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Parallelogram 15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41684" y="252855"/>
              <a:ext cx="6102015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641719" y="950323"/>
            <a:ext cx="58674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 dirty="0">
                <a:solidFill>
                  <a:srgbClr val="F6A0B4"/>
                </a:solidFill>
                <a:latin typeface="Brusher" panose="00000500000000000000" pitchFamily="2" charset="0"/>
              </a:rPr>
              <a:t>Bill organizer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-962373" y="264523"/>
            <a:ext cx="3962400" cy="6858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latin typeface="Raleway" pitchFamily="34" charset="0"/>
              </a:rPr>
              <a:t>MONTH: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472279"/>
              </p:ext>
            </p:extLst>
          </p:nvPr>
        </p:nvGraphicFramePr>
        <p:xfrm>
          <a:off x="647700" y="1996440"/>
          <a:ext cx="6095999" cy="61569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837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7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73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73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73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73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18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03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Due date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Payee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Amount due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Minimum payment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Interest due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Date paid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latin typeface="Raleway" pitchFamily="34" charset="0"/>
                        </a:rPr>
                        <a:t>Method of payment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340"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>
          <a:xfrm>
            <a:off x="952500" y="8229600"/>
            <a:ext cx="5486400" cy="6858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dirty="0">
                <a:latin typeface="Raleway" pitchFamily="34" charset="0"/>
              </a:rPr>
              <a:t>(Track bill due dates so you‘ll never be late on a payment again!)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524000" y="5334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Graphic 22" descr="Checklist">
            <a:extLst>
              <a:ext uri="{FF2B5EF4-FFF2-40B4-BE49-F238E27FC236}">
                <a16:creationId xmlns:a16="http://schemas.microsoft.com/office/drawing/2014/main" id="{2BAF6D98-76F3-4F34-8F94-CF0B616557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72414">
            <a:off x="6397171" y="9015696"/>
            <a:ext cx="693056" cy="693056"/>
          </a:xfrm>
          <a:prstGeom prst="rect">
            <a:avLst/>
          </a:prstGeom>
        </p:spPr>
      </p:pic>
      <p:pic>
        <p:nvPicPr>
          <p:cNvPr id="24" name="Graphic 23" descr="Document">
            <a:extLst>
              <a:ext uri="{FF2B5EF4-FFF2-40B4-BE49-F238E27FC236}">
                <a16:creationId xmlns:a16="http://schemas.microsoft.com/office/drawing/2014/main" id="{68D406AF-30D1-4A37-991D-282AA1C5F4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995482">
            <a:off x="2166177" y="8823076"/>
            <a:ext cx="914400" cy="914400"/>
          </a:xfrm>
          <a:prstGeom prst="rect">
            <a:avLst/>
          </a:prstGeom>
        </p:spPr>
      </p:pic>
      <p:pic>
        <p:nvPicPr>
          <p:cNvPr id="25" name="Graphic 24" descr="Shredder">
            <a:extLst>
              <a:ext uri="{FF2B5EF4-FFF2-40B4-BE49-F238E27FC236}">
                <a16:creationId xmlns:a16="http://schemas.microsoft.com/office/drawing/2014/main" id="{B5C7FF68-DD9C-4379-86E4-9B965D5745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9067" y="8937250"/>
            <a:ext cx="761998" cy="761998"/>
          </a:xfrm>
          <a:prstGeom prst="rect">
            <a:avLst/>
          </a:prstGeom>
        </p:spPr>
      </p:pic>
      <p:pic>
        <p:nvPicPr>
          <p:cNvPr id="26" name="Graphic 25" descr="Money">
            <a:extLst>
              <a:ext uri="{FF2B5EF4-FFF2-40B4-BE49-F238E27FC236}">
                <a16:creationId xmlns:a16="http://schemas.microsoft.com/office/drawing/2014/main" id="{6E97DFAE-8811-4094-9961-A6D7795E18B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0757083">
            <a:off x="4453191" y="8907858"/>
            <a:ext cx="728526" cy="857633"/>
          </a:xfrm>
          <a:prstGeom prst="rect">
            <a:avLst/>
          </a:prstGeom>
        </p:spPr>
      </p:pic>
      <p:pic>
        <p:nvPicPr>
          <p:cNvPr id="27" name="Graphic 26" descr="Newspaper">
            <a:extLst>
              <a:ext uri="{FF2B5EF4-FFF2-40B4-BE49-F238E27FC236}">
                <a16:creationId xmlns:a16="http://schemas.microsoft.com/office/drawing/2014/main" id="{4E4C6040-65EB-42B6-AFD2-B31E3402F78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764599">
            <a:off x="3367022" y="8881560"/>
            <a:ext cx="752107" cy="752107"/>
          </a:xfrm>
          <a:prstGeom prst="rect">
            <a:avLst/>
          </a:prstGeom>
        </p:spPr>
      </p:pic>
      <p:pic>
        <p:nvPicPr>
          <p:cNvPr id="28" name="Graphic 27" descr="Suitcase">
            <a:extLst>
              <a:ext uri="{FF2B5EF4-FFF2-40B4-BE49-F238E27FC236}">
                <a16:creationId xmlns:a16="http://schemas.microsoft.com/office/drawing/2014/main" id="{0C81D99D-731B-4AC8-8697-9718B82901D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627281">
            <a:off x="5424549" y="8834006"/>
            <a:ext cx="849565" cy="849565"/>
          </a:xfrm>
          <a:prstGeom prst="rect">
            <a:avLst/>
          </a:prstGeom>
        </p:spPr>
      </p:pic>
      <p:pic>
        <p:nvPicPr>
          <p:cNvPr id="29" name="Graphic 28" descr="Checklist">
            <a:extLst>
              <a:ext uri="{FF2B5EF4-FFF2-40B4-BE49-F238E27FC236}">
                <a16:creationId xmlns:a16="http://schemas.microsoft.com/office/drawing/2014/main" id="{08D2E46C-5E56-4FFA-BEA0-1607CC93AD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9736551">
            <a:off x="351680" y="9142547"/>
            <a:ext cx="693056" cy="693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471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252855"/>
            <a:ext cx="7315200" cy="9119745"/>
            <a:chOff x="0" y="252855"/>
            <a:chExt cx="7315200" cy="9119745"/>
          </a:xfrm>
        </p:grpSpPr>
        <p:sp>
          <p:nvSpPr>
            <p:cNvPr id="20" name="Parallelogram 19"/>
            <p:cNvSpPr/>
            <p:nvPr/>
          </p:nvSpPr>
          <p:spPr>
            <a:xfrm rot="16200000">
              <a:off x="1066799" y="1066799"/>
              <a:ext cx="5181601" cy="7315200"/>
            </a:xfrm>
            <a:prstGeom prst="parallelogram">
              <a:avLst/>
            </a:prstGeom>
            <a:solidFill>
              <a:srgbClr val="ECF1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Parallelogram 20"/>
            <p:cNvSpPr/>
            <p:nvPr/>
          </p:nvSpPr>
          <p:spPr>
            <a:xfrm rot="16200000">
              <a:off x="1066800" y="2362199"/>
              <a:ext cx="5181600" cy="7315200"/>
            </a:xfrm>
            <a:prstGeom prst="parallelogram">
              <a:avLst/>
            </a:prstGeom>
            <a:solidFill>
              <a:srgbClr val="9BAA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9600" y="252855"/>
              <a:ext cx="6172200" cy="9119745"/>
            </a:xfrm>
            <a:prstGeom prst="rect">
              <a:avLst/>
            </a:prstGeom>
            <a:solidFill>
              <a:schemeClr val="bg1"/>
            </a:solidFill>
            <a:ln w="28575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ECF1EB"/>
                </a:solidFill>
              </a:endParaRPr>
            </a:p>
          </p:txBody>
        </p:sp>
      </p:grpSp>
      <p:sp>
        <p:nvSpPr>
          <p:cNvPr id="2" name="Subtitle 2"/>
          <p:cNvSpPr txBox="1">
            <a:spLocks/>
          </p:cNvSpPr>
          <p:nvPr/>
        </p:nvSpPr>
        <p:spPr>
          <a:xfrm>
            <a:off x="762000" y="589466"/>
            <a:ext cx="58674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rgbClr val="F6A0B4"/>
                </a:solidFill>
                <a:latin typeface="Brusher" panose="00000500000000000000" pitchFamily="2" charset="0"/>
              </a:rPr>
              <a:t>Emergency contact</a:t>
            </a:r>
            <a:endParaRPr lang="en-US" sz="3600" b="1" dirty="0">
              <a:solidFill>
                <a:srgbClr val="75A75E"/>
              </a:solidFill>
              <a:latin typeface="Raleway" pitchFamily="34" charset="0"/>
            </a:endParaRPr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752600" y="1981200"/>
            <a:ext cx="3962400" cy="381001"/>
          </a:xfrm>
          <a:prstGeom prst="rect">
            <a:avLst/>
          </a:prstGeom>
          <a:solidFill>
            <a:srgbClr val="FBFFC5"/>
          </a:solidFill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b="1" dirty="0">
                <a:latin typeface="Raleway" pitchFamily="34" charset="0"/>
              </a:rPr>
              <a:t>IN CASE OF EMERGENCY CALL 911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09600" y="2590800"/>
            <a:ext cx="6248400" cy="685800"/>
          </a:xfrm>
          <a:prstGeom prst="rect">
            <a:avLst/>
          </a:prstGeom>
        </p:spPr>
        <p:txBody>
          <a:bodyPr numCol="1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Raleway" pitchFamily="34" charset="0"/>
              </a:rPr>
              <a:t>This information is for the 			                     family</a:t>
            </a:r>
          </a:p>
          <a:p>
            <a:pPr marL="0" indent="0">
              <a:buNone/>
            </a:pPr>
            <a:r>
              <a:rPr lang="en-US" sz="1400" dirty="0">
                <a:latin typeface="Raleway" pitchFamily="34" charset="0"/>
              </a:rPr>
              <a:t>This phone number is</a:t>
            </a:r>
          </a:p>
          <a:p>
            <a:pPr marL="0" indent="0">
              <a:buNone/>
            </a:pPr>
            <a:r>
              <a:rPr lang="en-US" sz="1400" dirty="0">
                <a:latin typeface="Raleway" pitchFamily="34" charset="0"/>
              </a:rPr>
              <a:t>This address is</a:t>
            </a:r>
          </a:p>
          <a:p>
            <a:pPr marL="0" indent="0">
              <a:buNone/>
            </a:pPr>
            <a:r>
              <a:rPr lang="en-US" sz="1400" dirty="0">
                <a:latin typeface="Raleway" pitchFamily="34" charset="0"/>
              </a:rPr>
              <a:t>Directions: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892104"/>
              </p:ext>
            </p:extLst>
          </p:nvPr>
        </p:nvGraphicFramePr>
        <p:xfrm>
          <a:off x="609600" y="3945945"/>
          <a:ext cx="3352800" cy="480753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Emergency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Contact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A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14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Poison control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Police Dept.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Fire Dept.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Ambulance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Hospital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Urgent Care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Doctor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Dentist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Pharmacy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7105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Veterinarian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046367"/>
              </p:ext>
            </p:extLst>
          </p:nvPr>
        </p:nvGraphicFramePr>
        <p:xfrm>
          <a:off x="4114800" y="3945945"/>
          <a:ext cx="2667000" cy="137160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333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1799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Persons to contact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Contact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Neighbor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Relatives or Other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Raleway" pitchFamily="34" charset="0"/>
                        </a:rPr>
                        <a:t>Name:</a:t>
                      </a:r>
                    </a:p>
                    <a:p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116466"/>
              </p:ext>
            </p:extLst>
          </p:nvPr>
        </p:nvGraphicFramePr>
        <p:xfrm>
          <a:off x="4114800" y="5424225"/>
          <a:ext cx="2667000" cy="11887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Health Insurance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latin typeface="Raleway" pitchFamily="34" charset="0"/>
                        </a:rPr>
                        <a:t>Company Name: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latin typeface="Raleway" pitchFamily="34" charset="0"/>
                        </a:rPr>
                        <a:t>Policy/Group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latin typeface="Raleway" pitchFamily="34" charset="0"/>
                        </a:rPr>
                        <a:t>Phone #: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842359"/>
              </p:ext>
            </p:extLst>
          </p:nvPr>
        </p:nvGraphicFramePr>
        <p:xfrm>
          <a:off x="4114800" y="6734865"/>
          <a:ext cx="2667000" cy="201168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667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Raleway" pitchFamily="34" charset="0"/>
                        </a:rPr>
                        <a:t>Other Vital Information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AA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/>
                      <a:endParaRPr lang="en-US" sz="1200" dirty="0">
                        <a:latin typeface="Raleway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15" name="Straight Connector 14"/>
          <p:cNvCxnSpPr/>
          <p:nvPr/>
        </p:nvCxnSpPr>
        <p:spPr>
          <a:xfrm>
            <a:off x="2895600" y="2819400"/>
            <a:ext cx="32766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514600" y="304800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81200" y="3305175"/>
            <a:ext cx="47244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638300" y="3571875"/>
            <a:ext cx="50673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1B2A7BC-DE49-4B5D-9237-097ADF6AA00E}"/>
              </a:ext>
            </a:extLst>
          </p:cNvPr>
          <p:cNvSpPr/>
          <p:nvPr/>
        </p:nvSpPr>
        <p:spPr>
          <a:xfrm>
            <a:off x="3936274" y="1133947"/>
            <a:ext cx="1648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9BAAC7"/>
                </a:solidFill>
                <a:latin typeface="Raleway" pitchFamily="34" charset="0"/>
              </a:rPr>
              <a:t>FORM</a:t>
            </a:r>
          </a:p>
        </p:txBody>
      </p:sp>
      <p:pic>
        <p:nvPicPr>
          <p:cNvPr id="10" name="Graphic 9" descr="Siren">
            <a:extLst>
              <a:ext uri="{FF2B5EF4-FFF2-40B4-BE49-F238E27FC236}">
                <a16:creationId xmlns:a16="http://schemas.microsoft.com/office/drawing/2014/main" id="{AD556CFB-71FC-407D-8D14-6B83BAE848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935505">
            <a:off x="6083031" y="8915399"/>
            <a:ext cx="914400" cy="914400"/>
          </a:xfrm>
          <a:prstGeom prst="rect">
            <a:avLst/>
          </a:prstGeom>
        </p:spPr>
      </p:pic>
      <p:pic>
        <p:nvPicPr>
          <p:cNvPr id="12" name="Graphic 11" descr="Firefighter">
            <a:extLst>
              <a:ext uri="{FF2B5EF4-FFF2-40B4-BE49-F238E27FC236}">
                <a16:creationId xmlns:a16="http://schemas.microsoft.com/office/drawing/2014/main" id="{8AC997FB-D4C5-4432-B0EB-D2E1E4D28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817901">
            <a:off x="5095083" y="8995570"/>
            <a:ext cx="782636" cy="782636"/>
          </a:xfrm>
          <a:prstGeom prst="rect">
            <a:avLst/>
          </a:prstGeom>
        </p:spPr>
      </p:pic>
      <p:pic>
        <p:nvPicPr>
          <p:cNvPr id="14" name="Graphic 13" descr="Ambulance">
            <a:extLst>
              <a:ext uri="{FF2B5EF4-FFF2-40B4-BE49-F238E27FC236}">
                <a16:creationId xmlns:a16="http://schemas.microsoft.com/office/drawing/2014/main" id="{441CE57B-F91C-435B-9A82-B75033F155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46885" y="9067798"/>
            <a:ext cx="914400" cy="914400"/>
          </a:xfrm>
          <a:prstGeom prst="rect">
            <a:avLst/>
          </a:prstGeom>
        </p:spPr>
      </p:pic>
      <p:pic>
        <p:nvPicPr>
          <p:cNvPr id="31" name="Graphic 30" descr="IV">
            <a:extLst>
              <a:ext uri="{FF2B5EF4-FFF2-40B4-BE49-F238E27FC236}">
                <a16:creationId xmlns:a16="http://schemas.microsoft.com/office/drawing/2014/main" id="{79AB6638-0B39-4C4C-8A44-A664F3D105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79764" y="9033086"/>
            <a:ext cx="782636" cy="782636"/>
          </a:xfrm>
          <a:prstGeom prst="rect">
            <a:avLst/>
          </a:prstGeom>
        </p:spPr>
      </p:pic>
      <p:pic>
        <p:nvPicPr>
          <p:cNvPr id="33" name="Graphic 32" descr="Hospital">
            <a:extLst>
              <a:ext uri="{FF2B5EF4-FFF2-40B4-BE49-F238E27FC236}">
                <a16:creationId xmlns:a16="http://schemas.microsoft.com/office/drawing/2014/main" id="{78ACD38F-E5B1-418F-B09C-AF34F76B10A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635590">
            <a:off x="2057399" y="8915401"/>
            <a:ext cx="914400" cy="914400"/>
          </a:xfrm>
          <a:prstGeom prst="rect">
            <a:avLst/>
          </a:prstGeom>
        </p:spPr>
      </p:pic>
      <p:pic>
        <p:nvPicPr>
          <p:cNvPr id="35" name="Graphic 34" descr="Exclamation mark">
            <a:extLst>
              <a:ext uri="{FF2B5EF4-FFF2-40B4-BE49-F238E27FC236}">
                <a16:creationId xmlns:a16="http://schemas.microsoft.com/office/drawing/2014/main" id="{AE0601C4-4D57-4EBF-95AF-3CD1BBD356C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20867603">
            <a:off x="1268409" y="9054514"/>
            <a:ext cx="739780" cy="739780"/>
          </a:xfrm>
          <a:prstGeom prst="rect">
            <a:avLst/>
          </a:prstGeom>
        </p:spPr>
      </p:pic>
      <p:pic>
        <p:nvPicPr>
          <p:cNvPr id="37" name="Graphic 36" descr="Teacher">
            <a:extLst>
              <a:ext uri="{FF2B5EF4-FFF2-40B4-BE49-F238E27FC236}">
                <a16:creationId xmlns:a16="http://schemas.microsoft.com/office/drawing/2014/main" id="{FD09AB61-AD12-4E67-955B-27B001FABF4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rot="521113">
            <a:off x="296798" y="9144600"/>
            <a:ext cx="799704" cy="79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047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2189</Words>
  <Application>Microsoft Office PowerPoint</Application>
  <PresentationFormat>Custom</PresentationFormat>
  <Paragraphs>785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Brusher</vt:lpstr>
      <vt:lpstr>Calibri</vt:lpstr>
      <vt:lpstr>Raleway</vt:lpstr>
      <vt:lpstr>Wingdings</vt:lpstr>
      <vt:lpstr>Office Theme</vt:lpstr>
      <vt:lpstr>PowerPoint Presentation</vt:lpstr>
      <vt:lpstr>Organizing Home  2020 PLAN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1</cp:revision>
  <dcterms:created xsi:type="dcterms:W3CDTF">2020-03-26T14:36:59Z</dcterms:created>
  <dcterms:modified xsi:type="dcterms:W3CDTF">2020-03-26T14:37:07Z</dcterms:modified>
</cp:coreProperties>
</file>