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2" r:id="rId3"/>
    <p:sldId id="256" r:id="rId4"/>
    <p:sldId id="258" r:id="rId5"/>
    <p:sldId id="259" r:id="rId6"/>
    <p:sldId id="260" r:id="rId7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F5F5"/>
    <a:srgbClr val="F3797C"/>
    <a:srgbClr val="D367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>
        <p:scale>
          <a:sx n="90" d="100"/>
          <a:sy n="90" d="100"/>
        </p:scale>
        <p:origin x="240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B1E70-58A5-4AA9-9368-D0A7AC516875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A56D2-AC76-454B-9C30-E5281A53B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235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B1E70-58A5-4AA9-9368-D0A7AC516875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A56D2-AC76-454B-9C30-E5281A53B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865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B1E70-58A5-4AA9-9368-D0A7AC516875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A56D2-AC76-454B-9C30-E5281A53B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76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B1E70-58A5-4AA9-9368-D0A7AC516875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A56D2-AC76-454B-9C30-E5281A53B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284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B1E70-58A5-4AA9-9368-D0A7AC516875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A56D2-AC76-454B-9C30-E5281A53B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27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B1E70-58A5-4AA9-9368-D0A7AC516875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A56D2-AC76-454B-9C30-E5281A53B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960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B1E70-58A5-4AA9-9368-D0A7AC516875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A56D2-AC76-454B-9C30-E5281A53B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602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B1E70-58A5-4AA9-9368-D0A7AC516875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A56D2-AC76-454B-9C30-E5281A53B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553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B1E70-58A5-4AA9-9368-D0A7AC516875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A56D2-AC76-454B-9C30-E5281A53B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193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B1E70-58A5-4AA9-9368-D0A7AC516875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A56D2-AC76-454B-9C30-E5281A53B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89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B1E70-58A5-4AA9-9368-D0A7AC516875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A56D2-AC76-454B-9C30-E5281A53B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235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5B1E70-58A5-4AA9-9368-D0A7AC516875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FA56D2-AC76-454B-9C30-E5281A53B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762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ECAD700E-F45B-4C6F-B01D-0C3AC8E9F4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3502202"/>
              </p:ext>
            </p:extLst>
          </p:nvPr>
        </p:nvGraphicFramePr>
        <p:xfrm>
          <a:off x="691116" y="840751"/>
          <a:ext cx="7953156" cy="5784220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1988289">
                  <a:extLst>
                    <a:ext uri="{9D8B030D-6E8A-4147-A177-3AD203B41FA5}">
                      <a16:colId xmlns:a16="http://schemas.microsoft.com/office/drawing/2014/main" val="2905256779"/>
                    </a:ext>
                  </a:extLst>
                </a:gridCol>
                <a:gridCol w="1988289">
                  <a:extLst>
                    <a:ext uri="{9D8B030D-6E8A-4147-A177-3AD203B41FA5}">
                      <a16:colId xmlns:a16="http://schemas.microsoft.com/office/drawing/2014/main" val="367415989"/>
                    </a:ext>
                  </a:extLst>
                </a:gridCol>
                <a:gridCol w="1988289">
                  <a:extLst>
                    <a:ext uri="{9D8B030D-6E8A-4147-A177-3AD203B41FA5}">
                      <a16:colId xmlns:a16="http://schemas.microsoft.com/office/drawing/2014/main" val="1210161931"/>
                    </a:ext>
                  </a:extLst>
                </a:gridCol>
                <a:gridCol w="1988289">
                  <a:extLst>
                    <a:ext uri="{9D8B030D-6E8A-4147-A177-3AD203B41FA5}">
                      <a16:colId xmlns:a16="http://schemas.microsoft.com/office/drawing/2014/main" val="3204443918"/>
                    </a:ext>
                  </a:extLst>
                </a:gridCol>
              </a:tblGrid>
              <a:tr h="34512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5-Minutes</a:t>
                      </a: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15-Minutes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30-Minutes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 Hour +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91857521"/>
                  </a:ext>
                </a:extLst>
              </a:tr>
              <a:tr h="331075">
                <a:tc>
                  <a:txBody>
                    <a:bodyPr/>
                    <a:lstStyle/>
                    <a:p>
                      <a:r>
                        <a:rPr lang="en-US" sz="1200" dirty="0"/>
                        <a:t>Set your daily intentions</a:t>
                      </a: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Draft your meals for the day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Take a leisurely walk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Tidy your home or office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32572204"/>
                  </a:ext>
                </a:extLst>
              </a:tr>
              <a:tr h="331075">
                <a:tc>
                  <a:txBody>
                    <a:bodyPr/>
                    <a:lstStyle/>
                    <a:p>
                      <a:r>
                        <a:rPr lang="en-US" sz="1200" dirty="0"/>
                        <a:t>Reflect on what you’re grateful for</a:t>
                      </a: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Read a book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Listen to a podcast or audio book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Meal prep for a few days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623385522"/>
                  </a:ext>
                </a:extLst>
              </a:tr>
              <a:tr h="331075">
                <a:tc>
                  <a:txBody>
                    <a:bodyPr/>
                    <a:lstStyle/>
                    <a:p>
                      <a:r>
                        <a:rPr lang="en-US" sz="1200" dirty="0"/>
                        <a:t>Light some candles</a:t>
                      </a: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Journal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Relax in a bath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Set weekly or monthly goals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736294816"/>
                  </a:ext>
                </a:extLst>
              </a:tr>
              <a:tr h="331075">
                <a:tc>
                  <a:txBody>
                    <a:bodyPr/>
                    <a:lstStyle/>
                    <a:p>
                      <a:r>
                        <a:rPr lang="en-US" sz="1200" dirty="0"/>
                        <a:t>Buy a bouquet of fresh flowers</a:t>
                      </a: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Meditate or simply enjoy some quiet time to relax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Sit outside and observe the sky, clouds, birds and more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Go for a drive with no destination.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583075725"/>
                  </a:ext>
                </a:extLst>
              </a:tr>
              <a:tr h="331075">
                <a:tc>
                  <a:txBody>
                    <a:bodyPr/>
                    <a:lstStyle/>
                    <a:p>
                      <a:r>
                        <a:rPr lang="en-US" sz="1200" dirty="0"/>
                        <a:t>Order take out for dinner</a:t>
                      </a: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Lay outside under the stars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Bake a dessert – then eat it.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Go for a swim for fun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529673725"/>
                  </a:ext>
                </a:extLst>
              </a:tr>
              <a:tr h="331075">
                <a:tc>
                  <a:txBody>
                    <a:bodyPr/>
                    <a:lstStyle/>
                    <a:p>
                      <a:r>
                        <a:rPr lang="en-US" sz="1200" dirty="0"/>
                        <a:t>Color a picture</a:t>
                      </a: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Call a friend or loved one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Get a massage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Start or complete a  short project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862758370"/>
                  </a:ext>
                </a:extLst>
              </a:tr>
              <a:tr h="331075">
                <a:tc>
                  <a:txBody>
                    <a:bodyPr/>
                    <a:lstStyle/>
                    <a:p>
                      <a:r>
                        <a:rPr lang="en-US" sz="1200" dirty="0"/>
                        <a:t>Say “no” to something stressful</a:t>
                      </a: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Stretch or do some yoga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Enjoy some physical activity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Review your finances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201133276"/>
                  </a:ext>
                </a:extLst>
              </a:tr>
              <a:tr h="331075">
                <a:tc>
                  <a:txBody>
                    <a:bodyPr/>
                    <a:lstStyle/>
                    <a:p>
                      <a:r>
                        <a:rPr lang="en-US" sz="1200" dirty="0"/>
                        <a:t>Review your goals</a:t>
                      </a: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Work in the garden or do some other activity you love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Socialize with friends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Do something fun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690274410"/>
                  </a:ext>
                </a:extLst>
              </a:tr>
              <a:tr h="331075">
                <a:tc>
                  <a:txBody>
                    <a:bodyPr/>
                    <a:lstStyle/>
                    <a:p>
                      <a:r>
                        <a:rPr lang="en-US" sz="1200" dirty="0"/>
                        <a:t>Practice positive self-talk</a:t>
                      </a: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Plant a tree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Learn about money management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Watch a movie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669380788"/>
                  </a:ext>
                </a:extLst>
              </a:tr>
              <a:tr h="331075">
                <a:tc>
                  <a:txBody>
                    <a:bodyPr/>
                    <a:lstStyle/>
                    <a:p>
                      <a:r>
                        <a:rPr lang="en-US" sz="1200" dirty="0"/>
                        <a:t>Write a thank you note</a:t>
                      </a: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Practice belly breathing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Watch the sun rise or set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Host or attend a BBQ or other get-together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6541834"/>
                  </a:ext>
                </a:extLst>
              </a:tr>
              <a:tr h="331075">
                <a:tc>
                  <a:txBody>
                    <a:bodyPr/>
                    <a:lstStyle/>
                    <a:p>
                      <a:r>
                        <a:rPr lang="en-US" sz="1200" dirty="0"/>
                        <a:t>Practice forgiveness</a:t>
                      </a: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Wake up early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Make a playlist of your favorite music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Unplug from electronics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13203802"/>
                  </a:ext>
                </a:extLst>
              </a:tr>
              <a:tr h="331075">
                <a:tc>
                  <a:txBody>
                    <a:bodyPr/>
                    <a:lstStyle/>
                    <a:p>
                      <a:r>
                        <a:rPr lang="en-US" sz="1200" dirty="0"/>
                        <a:t>Take a shower</a:t>
                      </a: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Give yourself a facial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Cook a healthy meal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Binge watch your favorite show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657580161"/>
                  </a:ext>
                </a:extLst>
              </a:tr>
              <a:tr h="331075">
                <a:tc>
                  <a:txBody>
                    <a:bodyPr/>
                    <a:lstStyle/>
                    <a:p>
                      <a:r>
                        <a:rPr lang="en-US" sz="1200" dirty="0"/>
                        <a:t>Try a new food</a:t>
                      </a: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Dance until you drop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Get a manicure/pedicure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Spend time with loved ones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88413195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443FF98-F534-486A-9FEC-37E5E7C47CAF}"/>
              </a:ext>
            </a:extLst>
          </p:cNvPr>
          <p:cNvSpPr txBox="1"/>
          <p:nvPr/>
        </p:nvSpPr>
        <p:spPr>
          <a:xfrm>
            <a:off x="691116" y="233029"/>
            <a:ext cx="7953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3797C"/>
                </a:solidFill>
              </a:rPr>
              <a:t>Self-Care Ideas</a:t>
            </a:r>
          </a:p>
        </p:txBody>
      </p:sp>
    </p:spTree>
    <p:extLst>
      <p:ext uri="{BB962C8B-B14F-4D97-AF65-F5344CB8AC3E}">
        <p14:creationId xmlns:p14="http://schemas.microsoft.com/office/powerpoint/2010/main" val="2534459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ECAD700E-F45B-4C6F-B01D-0C3AC8E9F4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327830"/>
              </p:ext>
            </p:extLst>
          </p:nvPr>
        </p:nvGraphicFramePr>
        <p:xfrm>
          <a:off x="712381" y="450370"/>
          <a:ext cx="7953156" cy="5865820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1860698">
                  <a:extLst>
                    <a:ext uri="{9D8B030D-6E8A-4147-A177-3AD203B41FA5}">
                      <a16:colId xmlns:a16="http://schemas.microsoft.com/office/drawing/2014/main" val="2905256779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367415989"/>
                    </a:ext>
                  </a:extLst>
                </a:gridCol>
                <a:gridCol w="1924493">
                  <a:extLst>
                    <a:ext uri="{9D8B030D-6E8A-4147-A177-3AD203B41FA5}">
                      <a16:colId xmlns:a16="http://schemas.microsoft.com/office/drawing/2014/main" val="1210161931"/>
                    </a:ext>
                  </a:extLst>
                </a:gridCol>
                <a:gridCol w="1881965">
                  <a:extLst>
                    <a:ext uri="{9D8B030D-6E8A-4147-A177-3AD203B41FA5}">
                      <a16:colId xmlns:a16="http://schemas.microsoft.com/office/drawing/2014/main" val="3204443918"/>
                    </a:ext>
                  </a:extLst>
                </a:gridCol>
              </a:tblGrid>
              <a:tr h="3451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+mn-lt"/>
                        </a:rPr>
                        <a:t>MORE SELF-CARE ACTIVITIES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91857521"/>
                  </a:ext>
                </a:extLst>
              </a:tr>
              <a:tr h="331075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Shop for healthy foods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+mn-lt"/>
                        </a:rPr>
                        <a:t>Clean out the garage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Take a ride on a bike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Sign up for a Pilates class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2572204"/>
                  </a:ext>
                </a:extLst>
              </a:tr>
              <a:tr h="331075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Play a game or work on a jigsaw puzzle.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Draw, paint, or do something else that keeps your hands busy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Snuggle with your pet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Attend church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3385522"/>
                  </a:ext>
                </a:extLst>
              </a:tr>
              <a:tr h="331075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Sleep in or go to bed early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Eliminate non-essentials from your to-do list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Unsubscribe from mailing lists you do not follow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Go for a hike or take a walk on the beach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6294816"/>
                  </a:ext>
                </a:extLst>
              </a:tr>
              <a:tr h="331075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Volunteer your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Practice thinking happy thoughts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Read up on self-care topics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Create a vision board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3075725"/>
                  </a:ext>
                </a:extLst>
              </a:tr>
              <a:tr h="331075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Go out with friends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Go to the park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Plan a vacation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Take your dog for a walk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9673725"/>
                  </a:ext>
                </a:extLst>
              </a:tr>
              <a:tr h="331075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Flip through old photos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Organize a messy room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Visit a zoo, museum or art gallery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Sit quietly with your eyes closed – indoors or out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2758370"/>
                  </a:ext>
                </a:extLst>
              </a:tr>
              <a:tr h="331075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Talk about your feelings to someone you can trust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Brain dump your thoughts onto paper or voice recording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Have dinner with a friend or loved 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Wear something that makes you feel good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1133276"/>
                  </a:ext>
                </a:extLst>
              </a:tr>
              <a:tr h="331075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Get your hair done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Photograph things that make you smile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Indulge in a treat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Learn a new skill or take up a new hobby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0274410"/>
                  </a:ext>
                </a:extLst>
              </a:tr>
              <a:tr h="331075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Challenge your brain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Avoid toxic people or remove them from your life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Challenge negative self-talk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Try something new – a new route to work, a new food, a new hairstyle, etc.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9380788"/>
                  </a:ext>
                </a:extLst>
              </a:tr>
              <a:tr h="331075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Do something spontaneous that makes you happy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Cancel plans and take time for yourself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Have a good cathartic cry or allow yourself to feel all emotions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Help others without expecting something in return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541834"/>
                  </a:ext>
                </a:extLst>
              </a:tr>
              <a:tr h="331075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Live in the moment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Write some inspirational quotes or affirmations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Take the stairs instead of the elevator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Take a 2-day mini vacation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3203802"/>
                  </a:ext>
                </a:extLst>
              </a:tr>
              <a:tr h="331075"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75801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4561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CBC4B440-96D4-4658-A24C-345169C35E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3730270"/>
              </p:ext>
            </p:extLst>
          </p:nvPr>
        </p:nvGraphicFramePr>
        <p:xfrm>
          <a:off x="425303" y="499730"/>
          <a:ext cx="8272131" cy="582208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181733">
                  <a:extLst>
                    <a:ext uri="{9D8B030D-6E8A-4147-A177-3AD203B41FA5}">
                      <a16:colId xmlns:a16="http://schemas.microsoft.com/office/drawing/2014/main" val="3165912257"/>
                    </a:ext>
                  </a:extLst>
                </a:gridCol>
                <a:gridCol w="1181733">
                  <a:extLst>
                    <a:ext uri="{9D8B030D-6E8A-4147-A177-3AD203B41FA5}">
                      <a16:colId xmlns:a16="http://schemas.microsoft.com/office/drawing/2014/main" val="510605938"/>
                    </a:ext>
                  </a:extLst>
                </a:gridCol>
                <a:gridCol w="1181733">
                  <a:extLst>
                    <a:ext uri="{9D8B030D-6E8A-4147-A177-3AD203B41FA5}">
                      <a16:colId xmlns:a16="http://schemas.microsoft.com/office/drawing/2014/main" val="1990646387"/>
                    </a:ext>
                  </a:extLst>
                </a:gridCol>
                <a:gridCol w="1181733">
                  <a:extLst>
                    <a:ext uri="{9D8B030D-6E8A-4147-A177-3AD203B41FA5}">
                      <a16:colId xmlns:a16="http://schemas.microsoft.com/office/drawing/2014/main" val="3221834348"/>
                    </a:ext>
                  </a:extLst>
                </a:gridCol>
                <a:gridCol w="1181733">
                  <a:extLst>
                    <a:ext uri="{9D8B030D-6E8A-4147-A177-3AD203B41FA5}">
                      <a16:colId xmlns:a16="http://schemas.microsoft.com/office/drawing/2014/main" val="1259198765"/>
                    </a:ext>
                  </a:extLst>
                </a:gridCol>
                <a:gridCol w="1181733">
                  <a:extLst>
                    <a:ext uri="{9D8B030D-6E8A-4147-A177-3AD203B41FA5}">
                      <a16:colId xmlns:a16="http://schemas.microsoft.com/office/drawing/2014/main" val="4115265578"/>
                    </a:ext>
                  </a:extLst>
                </a:gridCol>
                <a:gridCol w="1181733">
                  <a:extLst>
                    <a:ext uri="{9D8B030D-6E8A-4147-A177-3AD203B41FA5}">
                      <a16:colId xmlns:a16="http://schemas.microsoft.com/office/drawing/2014/main" val="999961692"/>
                    </a:ext>
                  </a:extLst>
                </a:gridCol>
              </a:tblGrid>
              <a:tr h="627321">
                <a:tc gridSpan="7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+mn-lt"/>
                        </a:rPr>
                        <a:t>30 DAYS OF SELF CARE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9711658"/>
                  </a:ext>
                </a:extLst>
              </a:tr>
              <a:tr h="865794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Enjoy a cup of coffee or tea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Take a walk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Create a plan for improving your diet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Reassess your goals and priorities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Create a gratitude journal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Sit in a mall or coffee shop and people watch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Take a spa day, even if you do it at home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7173793"/>
                  </a:ext>
                </a:extLst>
              </a:tr>
              <a:tr h="865794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Practice meditation or prayer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Take a break from toxic or draining people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Eat mindfully. Savor the scents and flavors.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Unplug from electronics for the 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Hire a housekeeper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Forgive yourself for past mistakes and enjoy life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Listen to something inspiring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0962234"/>
                  </a:ext>
                </a:extLst>
              </a:tr>
              <a:tr h="865794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Take a nap without setting the alarm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Read something about self-care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Talk to a friend about your feelings.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Cuddle with a child, spouse or pet.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Set and enforce personal boundaries.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Wake up early and enjoy the sunrise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Drink more water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1221175"/>
                  </a:ext>
                </a:extLst>
              </a:tr>
              <a:tr h="865794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Practice delegating at home and 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Start the day with the intent to be happy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Step outside and watch the sun set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Love yourself for who you are right now.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Let go of expectations.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Have your car  professionally detailed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Donate your time and/or items you no longer need.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263043"/>
                  </a:ext>
                </a:extLst>
              </a:tr>
              <a:tr h="865794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Define your core values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Let go of perfectionism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6180402"/>
                  </a:ext>
                </a:extLst>
              </a:tr>
              <a:tr h="865794">
                <a:tc gridSpan="7">
                  <a:txBody>
                    <a:bodyPr/>
                    <a:lstStyle/>
                    <a:p>
                      <a:r>
                        <a:rPr lang="en-US" sz="1200" b="1" kern="1200" dirty="0">
                          <a:solidFill>
                            <a:schemeClr val="accent4">
                              <a:lumMod val="9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NOTES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13422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919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Connector 1">
            <a:extLst>
              <a:ext uri="{FF2B5EF4-FFF2-40B4-BE49-F238E27FC236}">
                <a16:creationId xmlns:a16="http://schemas.microsoft.com/office/drawing/2014/main" id="{6CA56AE7-C19A-4581-8E3D-54EA015BEA0D}"/>
              </a:ext>
            </a:extLst>
          </p:cNvPr>
          <p:cNvSpPr/>
          <p:nvPr/>
        </p:nvSpPr>
        <p:spPr>
          <a:xfrm>
            <a:off x="4657055" y="3944696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lowchart: Connector 2">
            <a:extLst>
              <a:ext uri="{FF2B5EF4-FFF2-40B4-BE49-F238E27FC236}">
                <a16:creationId xmlns:a16="http://schemas.microsoft.com/office/drawing/2014/main" id="{2B125195-73CE-442B-A485-238A468B6ED3}"/>
              </a:ext>
            </a:extLst>
          </p:cNvPr>
          <p:cNvSpPr/>
          <p:nvPr/>
        </p:nvSpPr>
        <p:spPr>
          <a:xfrm>
            <a:off x="5208177" y="3935657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3988D2FD-D9FC-4AF3-A323-22B02B5B9052}"/>
              </a:ext>
            </a:extLst>
          </p:cNvPr>
          <p:cNvSpPr/>
          <p:nvPr/>
        </p:nvSpPr>
        <p:spPr>
          <a:xfrm>
            <a:off x="5748666" y="3942990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owchart: Connector 4">
            <a:extLst>
              <a:ext uri="{FF2B5EF4-FFF2-40B4-BE49-F238E27FC236}">
                <a16:creationId xmlns:a16="http://schemas.microsoft.com/office/drawing/2014/main" id="{58688B9E-7711-4858-B570-545013429EA9}"/>
              </a:ext>
            </a:extLst>
          </p:cNvPr>
          <p:cNvSpPr/>
          <p:nvPr/>
        </p:nvSpPr>
        <p:spPr>
          <a:xfrm>
            <a:off x="6294469" y="3939360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B968D982-AEB3-4348-86DC-BE41E6562F34}"/>
              </a:ext>
            </a:extLst>
          </p:cNvPr>
          <p:cNvSpPr/>
          <p:nvPr/>
        </p:nvSpPr>
        <p:spPr>
          <a:xfrm>
            <a:off x="6843819" y="3942990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Connector 6">
            <a:extLst>
              <a:ext uri="{FF2B5EF4-FFF2-40B4-BE49-F238E27FC236}">
                <a16:creationId xmlns:a16="http://schemas.microsoft.com/office/drawing/2014/main" id="{E87CD56E-B54C-47A3-BF35-D8BE9FF41E7C}"/>
              </a:ext>
            </a:extLst>
          </p:cNvPr>
          <p:cNvSpPr/>
          <p:nvPr/>
        </p:nvSpPr>
        <p:spPr>
          <a:xfrm>
            <a:off x="7396714" y="3941196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E8BCC466-CDBE-4ED6-A64A-E5CEDDEC803E}"/>
              </a:ext>
            </a:extLst>
          </p:cNvPr>
          <p:cNvSpPr/>
          <p:nvPr/>
        </p:nvSpPr>
        <p:spPr>
          <a:xfrm>
            <a:off x="4109479" y="3939360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6CA96B84-149B-4982-88E8-23BB3AE7E134}"/>
              </a:ext>
            </a:extLst>
          </p:cNvPr>
          <p:cNvSpPr/>
          <p:nvPr/>
        </p:nvSpPr>
        <p:spPr>
          <a:xfrm>
            <a:off x="7380700" y="1874872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411E4A09-CC11-4AE7-8043-3B5FFFE3C1DE}"/>
              </a:ext>
            </a:extLst>
          </p:cNvPr>
          <p:cNvSpPr/>
          <p:nvPr/>
        </p:nvSpPr>
        <p:spPr>
          <a:xfrm>
            <a:off x="6843824" y="1874872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Connector 10">
            <a:extLst>
              <a:ext uri="{FF2B5EF4-FFF2-40B4-BE49-F238E27FC236}">
                <a16:creationId xmlns:a16="http://schemas.microsoft.com/office/drawing/2014/main" id="{75C51970-798D-4178-A59C-20BDFD0F36BE}"/>
              </a:ext>
            </a:extLst>
          </p:cNvPr>
          <p:cNvSpPr/>
          <p:nvPr/>
        </p:nvSpPr>
        <p:spPr>
          <a:xfrm>
            <a:off x="6294473" y="1874873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Connector 11">
            <a:extLst>
              <a:ext uri="{FF2B5EF4-FFF2-40B4-BE49-F238E27FC236}">
                <a16:creationId xmlns:a16="http://schemas.microsoft.com/office/drawing/2014/main" id="{81EA3E62-2E48-4096-B9BA-208EC1025D9A}"/>
              </a:ext>
            </a:extLst>
          </p:cNvPr>
          <p:cNvSpPr/>
          <p:nvPr/>
        </p:nvSpPr>
        <p:spPr>
          <a:xfrm>
            <a:off x="5752214" y="1874873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lowchart: Connector 12">
            <a:extLst>
              <a:ext uri="{FF2B5EF4-FFF2-40B4-BE49-F238E27FC236}">
                <a16:creationId xmlns:a16="http://schemas.microsoft.com/office/drawing/2014/main" id="{A06C87C0-FB96-45F6-9D30-A857B5563AD6}"/>
              </a:ext>
            </a:extLst>
          </p:cNvPr>
          <p:cNvSpPr/>
          <p:nvPr/>
        </p:nvSpPr>
        <p:spPr>
          <a:xfrm>
            <a:off x="4104170" y="1874872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accent4"/>
                </a:solidFill>
              </a:ln>
              <a:solidFill>
                <a:srgbClr val="F3797C"/>
              </a:solidFill>
            </a:endParaRPr>
          </a:p>
        </p:txBody>
      </p:sp>
      <p:sp>
        <p:nvSpPr>
          <p:cNvPr id="14" name="Flowchart: Connector 13">
            <a:extLst>
              <a:ext uri="{FF2B5EF4-FFF2-40B4-BE49-F238E27FC236}">
                <a16:creationId xmlns:a16="http://schemas.microsoft.com/office/drawing/2014/main" id="{39B7E1C1-3528-405B-977A-D7BEE5D60517}"/>
              </a:ext>
            </a:extLst>
          </p:cNvPr>
          <p:cNvSpPr/>
          <p:nvPr/>
        </p:nvSpPr>
        <p:spPr>
          <a:xfrm>
            <a:off x="5202863" y="1874873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lowchart: Connector 14">
            <a:extLst>
              <a:ext uri="{FF2B5EF4-FFF2-40B4-BE49-F238E27FC236}">
                <a16:creationId xmlns:a16="http://schemas.microsoft.com/office/drawing/2014/main" id="{0B92BDD6-5C60-4C4D-89C6-FC1C954D1607}"/>
              </a:ext>
            </a:extLst>
          </p:cNvPr>
          <p:cNvSpPr/>
          <p:nvPr/>
        </p:nvSpPr>
        <p:spPr>
          <a:xfrm>
            <a:off x="4104170" y="2392328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54D81CF1-14ED-4F3D-842B-18C07E044C86}"/>
              </a:ext>
            </a:extLst>
          </p:cNvPr>
          <p:cNvSpPr/>
          <p:nvPr/>
        </p:nvSpPr>
        <p:spPr>
          <a:xfrm>
            <a:off x="4660604" y="1874872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Connector 16">
            <a:extLst>
              <a:ext uri="{FF2B5EF4-FFF2-40B4-BE49-F238E27FC236}">
                <a16:creationId xmlns:a16="http://schemas.microsoft.com/office/drawing/2014/main" id="{220A4551-1DCA-4DBD-8DC6-A2B3914BD792}"/>
              </a:ext>
            </a:extLst>
          </p:cNvPr>
          <p:cNvSpPr/>
          <p:nvPr/>
        </p:nvSpPr>
        <p:spPr>
          <a:xfrm>
            <a:off x="7386083" y="2392328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lowchart: Connector 17">
            <a:extLst>
              <a:ext uri="{FF2B5EF4-FFF2-40B4-BE49-F238E27FC236}">
                <a16:creationId xmlns:a16="http://schemas.microsoft.com/office/drawing/2014/main" id="{8E7F1ECE-AC44-46A2-BACD-FD1AD4547829}"/>
              </a:ext>
            </a:extLst>
          </p:cNvPr>
          <p:cNvSpPr/>
          <p:nvPr/>
        </p:nvSpPr>
        <p:spPr>
          <a:xfrm>
            <a:off x="6840278" y="2392328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Connector 18">
            <a:extLst>
              <a:ext uri="{FF2B5EF4-FFF2-40B4-BE49-F238E27FC236}">
                <a16:creationId xmlns:a16="http://schemas.microsoft.com/office/drawing/2014/main" id="{185C3025-4778-4DE8-9356-701FFF91DE3D}"/>
              </a:ext>
            </a:extLst>
          </p:cNvPr>
          <p:cNvSpPr/>
          <p:nvPr/>
        </p:nvSpPr>
        <p:spPr>
          <a:xfrm>
            <a:off x="5748668" y="2392328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19">
            <a:extLst>
              <a:ext uri="{FF2B5EF4-FFF2-40B4-BE49-F238E27FC236}">
                <a16:creationId xmlns:a16="http://schemas.microsoft.com/office/drawing/2014/main" id="{D4501B7C-AADD-4A87-8DBA-702B609A149A}"/>
              </a:ext>
            </a:extLst>
          </p:cNvPr>
          <p:cNvSpPr/>
          <p:nvPr/>
        </p:nvSpPr>
        <p:spPr>
          <a:xfrm>
            <a:off x="6294469" y="2391776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lowchart: Connector 20">
            <a:extLst>
              <a:ext uri="{FF2B5EF4-FFF2-40B4-BE49-F238E27FC236}">
                <a16:creationId xmlns:a16="http://schemas.microsoft.com/office/drawing/2014/main" id="{0BE887E4-E46A-4FBA-82C6-6DAB0E7AE500}"/>
              </a:ext>
            </a:extLst>
          </p:cNvPr>
          <p:cNvSpPr/>
          <p:nvPr/>
        </p:nvSpPr>
        <p:spPr>
          <a:xfrm>
            <a:off x="5192229" y="2392328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Connector 21">
            <a:extLst>
              <a:ext uri="{FF2B5EF4-FFF2-40B4-BE49-F238E27FC236}">
                <a16:creationId xmlns:a16="http://schemas.microsoft.com/office/drawing/2014/main" id="{8783B20E-52A7-4EDE-B575-8CA3D7329903}"/>
              </a:ext>
            </a:extLst>
          </p:cNvPr>
          <p:cNvSpPr/>
          <p:nvPr/>
        </p:nvSpPr>
        <p:spPr>
          <a:xfrm>
            <a:off x="4657058" y="2392328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lowchart: Connector 22">
            <a:extLst>
              <a:ext uri="{FF2B5EF4-FFF2-40B4-BE49-F238E27FC236}">
                <a16:creationId xmlns:a16="http://schemas.microsoft.com/office/drawing/2014/main" id="{0A9B902A-006E-4B85-8BDE-7631F714E129}"/>
              </a:ext>
            </a:extLst>
          </p:cNvPr>
          <p:cNvSpPr/>
          <p:nvPr/>
        </p:nvSpPr>
        <p:spPr>
          <a:xfrm>
            <a:off x="4657055" y="2909784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lowchart: Connector 23">
            <a:extLst>
              <a:ext uri="{FF2B5EF4-FFF2-40B4-BE49-F238E27FC236}">
                <a16:creationId xmlns:a16="http://schemas.microsoft.com/office/drawing/2014/main" id="{7F047C3F-3DEE-47D3-B76A-8F668E9F453A}"/>
              </a:ext>
            </a:extLst>
          </p:cNvPr>
          <p:cNvSpPr/>
          <p:nvPr/>
        </p:nvSpPr>
        <p:spPr>
          <a:xfrm>
            <a:off x="5748666" y="2906238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lowchart: Connector 24">
            <a:extLst>
              <a:ext uri="{FF2B5EF4-FFF2-40B4-BE49-F238E27FC236}">
                <a16:creationId xmlns:a16="http://schemas.microsoft.com/office/drawing/2014/main" id="{EECDD4DB-7B24-4B9E-A729-6745E6719C93}"/>
              </a:ext>
            </a:extLst>
          </p:cNvPr>
          <p:cNvSpPr/>
          <p:nvPr/>
        </p:nvSpPr>
        <p:spPr>
          <a:xfrm>
            <a:off x="5192229" y="2909782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lowchart: Connector 25">
            <a:extLst>
              <a:ext uri="{FF2B5EF4-FFF2-40B4-BE49-F238E27FC236}">
                <a16:creationId xmlns:a16="http://schemas.microsoft.com/office/drawing/2014/main" id="{719AFFC0-5756-4815-9435-A534C8136D58}"/>
              </a:ext>
            </a:extLst>
          </p:cNvPr>
          <p:cNvSpPr/>
          <p:nvPr/>
        </p:nvSpPr>
        <p:spPr>
          <a:xfrm>
            <a:off x="5192229" y="3420139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lowchart: Connector 26">
            <a:extLst>
              <a:ext uri="{FF2B5EF4-FFF2-40B4-BE49-F238E27FC236}">
                <a16:creationId xmlns:a16="http://schemas.microsoft.com/office/drawing/2014/main" id="{51B439A4-F6BC-4EB1-B0F1-D7B08CB90C39}"/>
              </a:ext>
            </a:extLst>
          </p:cNvPr>
          <p:cNvSpPr/>
          <p:nvPr/>
        </p:nvSpPr>
        <p:spPr>
          <a:xfrm>
            <a:off x="6305103" y="2906238"/>
            <a:ext cx="318976" cy="347472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lowchart: Connector 27">
            <a:extLst>
              <a:ext uri="{FF2B5EF4-FFF2-40B4-BE49-F238E27FC236}">
                <a16:creationId xmlns:a16="http://schemas.microsoft.com/office/drawing/2014/main" id="{1D6B93D7-14F6-4FEE-8E5C-A5E9B7B340BF}"/>
              </a:ext>
            </a:extLst>
          </p:cNvPr>
          <p:cNvSpPr/>
          <p:nvPr/>
        </p:nvSpPr>
        <p:spPr>
          <a:xfrm>
            <a:off x="4664141" y="3427240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lowchart: Connector 28">
            <a:extLst>
              <a:ext uri="{FF2B5EF4-FFF2-40B4-BE49-F238E27FC236}">
                <a16:creationId xmlns:a16="http://schemas.microsoft.com/office/drawing/2014/main" id="{D1EF972D-8AA3-4B83-9F0F-3A6DACCA5613}"/>
              </a:ext>
            </a:extLst>
          </p:cNvPr>
          <p:cNvSpPr/>
          <p:nvPr/>
        </p:nvSpPr>
        <p:spPr>
          <a:xfrm>
            <a:off x="6840277" y="3420146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Connector 29">
            <a:extLst>
              <a:ext uri="{FF2B5EF4-FFF2-40B4-BE49-F238E27FC236}">
                <a16:creationId xmlns:a16="http://schemas.microsoft.com/office/drawing/2014/main" id="{F025CF81-0F14-48A8-AF56-17E35758F523}"/>
              </a:ext>
            </a:extLst>
          </p:cNvPr>
          <p:cNvSpPr/>
          <p:nvPr/>
        </p:nvSpPr>
        <p:spPr>
          <a:xfrm>
            <a:off x="5752209" y="3420145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lowchart: Connector 30">
            <a:extLst>
              <a:ext uri="{FF2B5EF4-FFF2-40B4-BE49-F238E27FC236}">
                <a16:creationId xmlns:a16="http://schemas.microsoft.com/office/drawing/2014/main" id="{EFDF5665-ECDE-43C4-8F17-23185B774969}"/>
              </a:ext>
            </a:extLst>
          </p:cNvPr>
          <p:cNvSpPr/>
          <p:nvPr/>
        </p:nvSpPr>
        <p:spPr>
          <a:xfrm>
            <a:off x="4102394" y="2892060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lowchart: Connector 31">
            <a:extLst>
              <a:ext uri="{FF2B5EF4-FFF2-40B4-BE49-F238E27FC236}">
                <a16:creationId xmlns:a16="http://schemas.microsoft.com/office/drawing/2014/main" id="{59BE8CA0-337C-4850-8A9E-68AEA9D1A0F1}"/>
              </a:ext>
            </a:extLst>
          </p:cNvPr>
          <p:cNvSpPr/>
          <p:nvPr/>
        </p:nvSpPr>
        <p:spPr>
          <a:xfrm>
            <a:off x="7396714" y="2892061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lowchart: Connector 32">
            <a:extLst>
              <a:ext uri="{FF2B5EF4-FFF2-40B4-BE49-F238E27FC236}">
                <a16:creationId xmlns:a16="http://schemas.microsoft.com/office/drawing/2014/main" id="{7D567DDD-4C25-4EF4-8272-1C3BC2963CD0}"/>
              </a:ext>
            </a:extLst>
          </p:cNvPr>
          <p:cNvSpPr/>
          <p:nvPr/>
        </p:nvSpPr>
        <p:spPr>
          <a:xfrm>
            <a:off x="6840277" y="2906237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lowchart: Connector 33">
            <a:extLst>
              <a:ext uri="{FF2B5EF4-FFF2-40B4-BE49-F238E27FC236}">
                <a16:creationId xmlns:a16="http://schemas.microsoft.com/office/drawing/2014/main" id="{71761CD4-7431-4BAC-96DE-352029ED480C}"/>
              </a:ext>
            </a:extLst>
          </p:cNvPr>
          <p:cNvSpPr/>
          <p:nvPr/>
        </p:nvSpPr>
        <p:spPr>
          <a:xfrm>
            <a:off x="4136053" y="3411771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lowchart: Connector 34">
            <a:extLst>
              <a:ext uri="{FF2B5EF4-FFF2-40B4-BE49-F238E27FC236}">
                <a16:creationId xmlns:a16="http://schemas.microsoft.com/office/drawing/2014/main" id="{D7EF4AB6-1739-4E3D-AF07-2F225551C0D2}"/>
              </a:ext>
            </a:extLst>
          </p:cNvPr>
          <p:cNvSpPr/>
          <p:nvPr/>
        </p:nvSpPr>
        <p:spPr>
          <a:xfrm>
            <a:off x="6294471" y="3404191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lowchart: Connector 35">
            <a:extLst>
              <a:ext uri="{FF2B5EF4-FFF2-40B4-BE49-F238E27FC236}">
                <a16:creationId xmlns:a16="http://schemas.microsoft.com/office/drawing/2014/main" id="{B32A2D8D-6AA1-4B71-B7A3-115D73D46EAA}"/>
              </a:ext>
            </a:extLst>
          </p:cNvPr>
          <p:cNvSpPr/>
          <p:nvPr/>
        </p:nvSpPr>
        <p:spPr>
          <a:xfrm>
            <a:off x="7386083" y="3388241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5F12B27-EF51-461D-989B-1EA961B8E58F}"/>
              </a:ext>
            </a:extLst>
          </p:cNvPr>
          <p:cNvSpPr txBox="1"/>
          <p:nvPr/>
        </p:nvSpPr>
        <p:spPr>
          <a:xfrm>
            <a:off x="4026194" y="1487762"/>
            <a:ext cx="3778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Bodoni MT" panose="02070603080606020203" pitchFamily="18" charset="0"/>
              </a:rPr>
              <a:t>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        M        T       W        T        F        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372D618-9589-4DD0-A0AE-02BCABA7B281}"/>
              </a:ext>
            </a:extLst>
          </p:cNvPr>
          <p:cNvSpPr txBox="1"/>
          <p:nvPr/>
        </p:nvSpPr>
        <p:spPr>
          <a:xfrm>
            <a:off x="893136" y="669270"/>
            <a:ext cx="7357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2">
                    <a:lumMod val="75000"/>
                  </a:schemeClr>
                </a:solidFill>
              </a:rPr>
              <a:t>WEEKLY SELF CARE CHECKLIST</a:t>
            </a:r>
          </a:p>
        </p:txBody>
      </p:sp>
      <p:sp>
        <p:nvSpPr>
          <p:cNvPr id="39" name="Flowchart: Connector 38">
            <a:extLst>
              <a:ext uri="{FF2B5EF4-FFF2-40B4-BE49-F238E27FC236}">
                <a16:creationId xmlns:a16="http://schemas.microsoft.com/office/drawing/2014/main" id="{726FC7F5-281B-4224-A103-A6902AC38FCA}"/>
              </a:ext>
            </a:extLst>
          </p:cNvPr>
          <p:cNvSpPr/>
          <p:nvPr/>
        </p:nvSpPr>
        <p:spPr>
          <a:xfrm>
            <a:off x="4664141" y="4476783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lowchart: Connector 39">
            <a:extLst>
              <a:ext uri="{FF2B5EF4-FFF2-40B4-BE49-F238E27FC236}">
                <a16:creationId xmlns:a16="http://schemas.microsoft.com/office/drawing/2014/main" id="{D421A1F2-F4EC-489E-8352-D6B04A198ED9}"/>
              </a:ext>
            </a:extLst>
          </p:cNvPr>
          <p:cNvSpPr/>
          <p:nvPr/>
        </p:nvSpPr>
        <p:spPr>
          <a:xfrm>
            <a:off x="4664141" y="5008870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lowchart: Connector 40">
            <a:extLst>
              <a:ext uri="{FF2B5EF4-FFF2-40B4-BE49-F238E27FC236}">
                <a16:creationId xmlns:a16="http://schemas.microsoft.com/office/drawing/2014/main" id="{4892EE1D-1E93-4913-8577-01F71B61ABB1}"/>
              </a:ext>
            </a:extLst>
          </p:cNvPr>
          <p:cNvSpPr/>
          <p:nvPr/>
        </p:nvSpPr>
        <p:spPr>
          <a:xfrm>
            <a:off x="5192222" y="4482462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lowchart: Connector 41">
            <a:extLst>
              <a:ext uri="{FF2B5EF4-FFF2-40B4-BE49-F238E27FC236}">
                <a16:creationId xmlns:a16="http://schemas.microsoft.com/office/drawing/2014/main" id="{D8736235-F9C7-4D95-A5D8-9E4262E604ED}"/>
              </a:ext>
            </a:extLst>
          </p:cNvPr>
          <p:cNvSpPr/>
          <p:nvPr/>
        </p:nvSpPr>
        <p:spPr>
          <a:xfrm>
            <a:off x="6289140" y="4482462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lowchart: Connector 42">
            <a:extLst>
              <a:ext uri="{FF2B5EF4-FFF2-40B4-BE49-F238E27FC236}">
                <a16:creationId xmlns:a16="http://schemas.microsoft.com/office/drawing/2014/main" id="{DBE8D512-F0BA-4083-95F8-B37E23C6656C}"/>
              </a:ext>
            </a:extLst>
          </p:cNvPr>
          <p:cNvSpPr/>
          <p:nvPr/>
        </p:nvSpPr>
        <p:spPr>
          <a:xfrm>
            <a:off x="6834920" y="5012440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lowchart: Connector 43">
            <a:extLst>
              <a:ext uri="{FF2B5EF4-FFF2-40B4-BE49-F238E27FC236}">
                <a16:creationId xmlns:a16="http://schemas.microsoft.com/office/drawing/2014/main" id="{B8787B9D-2748-44E7-991B-36556CC6FD57}"/>
              </a:ext>
            </a:extLst>
          </p:cNvPr>
          <p:cNvSpPr/>
          <p:nvPr/>
        </p:nvSpPr>
        <p:spPr>
          <a:xfrm>
            <a:off x="5192222" y="5008870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lowchart: Connector 44">
            <a:extLst>
              <a:ext uri="{FF2B5EF4-FFF2-40B4-BE49-F238E27FC236}">
                <a16:creationId xmlns:a16="http://schemas.microsoft.com/office/drawing/2014/main" id="{637AFB31-597E-4CC7-807E-423B680D6DCB}"/>
              </a:ext>
            </a:extLst>
          </p:cNvPr>
          <p:cNvSpPr/>
          <p:nvPr/>
        </p:nvSpPr>
        <p:spPr>
          <a:xfrm>
            <a:off x="5748666" y="4472368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lowchart: Connector 45">
            <a:extLst>
              <a:ext uri="{FF2B5EF4-FFF2-40B4-BE49-F238E27FC236}">
                <a16:creationId xmlns:a16="http://schemas.microsoft.com/office/drawing/2014/main" id="{D7DA940B-ED1A-499A-AE51-C2CB8A67403A}"/>
              </a:ext>
            </a:extLst>
          </p:cNvPr>
          <p:cNvSpPr/>
          <p:nvPr/>
        </p:nvSpPr>
        <p:spPr>
          <a:xfrm>
            <a:off x="6840277" y="4479947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lowchart: Connector 46">
            <a:extLst>
              <a:ext uri="{FF2B5EF4-FFF2-40B4-BE49-F238E27FC236}">
                <a16:creationId xmlns:a16="http://schemas.microsoft.com/office/drawing/2014/main" id="{C0F34479-13C3-4FD3-8B70-A60C2108732D}"/>
              </a:ext>
            </a:extLst>
          </p:cNvPr>
          <p:cNvSpPr/>
          <p:nvPr/>
        </p:nvSpPr>
        <p:spPr>
          <a:xfrm>
            <a:off x="5755745" y="5008870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lowchart: Connector 47">
            <a:extLst>
              <a:ext uri="{FF2B5EF4-FFF2-40B4-BE49-F238E27FC236}">
                <a16:creationId xmlns:a16="http://schemas.microsoft.com/office/drawing/2014/main" id="{D4871A82-667E-49B2-925F-1310F9A1E0BD}"/>
              </a:ext>
            </a:extLst>
          </p:cNvPr>
          <p:cNvSpPr/>
          <p:nvPr/>
        </p:nvSpPr>
        <p:spPr>
          <a:xfrm>
            <a:off x="6289140" y="5005300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lowchart: Connector 48">
            <a:extLst>
              <a:ext uri="{FF2B5EF4-FFF2-40B4-BE49-F238E27FC236}">
                <a16:creationId xmlns:a16="http://schemas.microsoft.com/office/drawing/2014/main" id="{C4AFFBE1-F3EE-4206-B4AD-D5B43A901D5E}"/>
              </a:ext>
            </a:extLst>
          </p:cNvPr>
          <p:cNvSpPr/>
          <p:nvPr/>
        </p:nvSpPr>
        <p:spPr>
          <a:xfrm>
            <a:off x="7398469" y="5007123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lowchart: Connector 49">
            <a:extLst>
              <a:ext uri="{FF2B5EF4-FFF2-40B4-BE49-F238E27FC236}">
                <a16:creationId xmlns:a16="http://schemas.microsoft.com/office/drawing/2014/main" id="{0855124F-04E9-4059-A615-F992E5CF5206}"/>
              </a:ext>
            </a:extLst>
          </p:cNvPr>
          <p:cNvSpPr/>
          <p:nvPr/>
        </p:nvSpPr>
        <p:spPr>
          <a:xfrm>
            <a:off x="7398469" y="4464094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lowchart: Connector 50">
            <a:extLst>
              <a:ext uri="{FF2B5EF4-FFF2-40B4-BE49-F238E27FC236}">
                <a16:creationId xmlns:a16="http://schemas.microsoft.com/office/drawing/2014/main" id="{819E22A0-1497-4A7B-911F-5AD823EE1731}"/>
              </a:ext>
            </a:extLst>
          </p:cNvPr>
          <p:cNvSpPr/>
          <p:nvPr/>
        </p:nvSpPr>
        <p:spPr>
          <a:xfrm>
            <a:off x="4109477" y="4503215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lowchart: Connector 51">
            <a:extLst>
              <a:ext uri="{FF2B5EF4-FFF2-40B4-BE49-F238E27FC236}">
                <a16:creationId xmlns:a16="http://schemas.microsoft.com/office/drawing/2014/main" id="{9BBC0FCF-C4A3-4361-90DE-9AF6ABF570D7}"/>
              </a:ext>
            </a:extLst>
          </p:cNvPr>
          <p:cNvSpPr/>
          <p:nvPr/>
        </p:nvSpPr>
        <p:spPr>
          <a:xfrm>
            <a:off x="4109477" y="5003211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8CD6457-31BE-44FB-8426-512E930CBF68}"/>
              </a:ext>
            </a:extLst>
          </p:cNvPr>
          <p:cNvSpPr txBox="1"/>
          <p:nvPr/>
        </p:nvSpPr>
        <p:spPr>
          <a:xfrm>
            <a:off x="893136" y="1841784"/>
            <a:ext cx="2775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Connect with Friends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067BBCD-5D26-4046-AE86-F0E257CCED80}"/>
              </a:ext>
            </a:extLst>
          </p:cNvPr>
          <p:cNvSpPr txBox="1"/>
          <p:nvPr/>
        </p:nvSpPr>
        <p:spPr>
          <a:xfrm>
            <a:off x="893136" y="2368468"/>
            <a:ext cx="260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Stay Hydrated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CEDDF42-9E0B-4D18-B2A0-E7A57FDC5A29}"/>
              </a:ext>
            </a:extLst>
          </p:cNvPr>
          <p:cNvSpPr txBox="1"/>
          <p:nvPr/>
        </p:nvSpPr>
        <p:spPr>
          <a:xfrm>
            <a:off x="893136" y="3402543"/>
            <a:ext cx="260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Spend Time Outside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02BAEF5-BF27-4067-97CC-D6527E8D9F2B}"/>
              </a:ext>
            </a:extLst>
          </p:cNvPr>
          <p:cNvSpPr txBox="1"/>
          <p:nvPr/>
        </p:nvSpPr>
        <p:spPr>
          <a:xfrm>
            <a:off x="893136" y="3953518"/>
            <a:ext cx="260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Eat Something Healthy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A775101-B670-491E-BD3A-37BB9F559278}"/>
              </a:ext>
            </a:extLst>
          </p:cNvPr>
          <p:cNvSpPr txBox="1"/>
          <p:nvPr/>
        </p:nvSpPr>
        <p:spPr>
          <a:xfrm>
            <a:off x="893136" y="2875859"/>
            <a:ext cx="260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Get Enough Sleep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7BE76C2-10B5-4F96-BC1E-7D8B6EB8AAF3}"/>
              </a:ext>
            </a:extLst>
          </p:cNvPr>
          <p:cNvSpPr txBox="1"/>
          <p:nvPr/>
        </p:nvSpPr>
        <p:spPr>
          <a:xfrm>
            <a:off x="893136" y="4993983"/>
            <a:ext cx="260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Get Your Body Moving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BA17ED4-7EFF-48B0-8B22-B288F2CC5892}"/>
              </a:ext>
            </a:extLst>
          </p:cNvPr>
          <p:cNvSpPr txBox="1"/>
          <p:nvPr/>
        </p:nvSpPr>
        <p:spPr>
          <a:xfrm>
            <a:off x="893136" y="4461490"/>
            <a:ext cx="2775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Enjoy Some Quite Time</a:t>
            </a:r>
          </a:p>
        </p:txBody>
      </p:sp>
      <p:sp>
        <p:nvSpPr>
          <p:cNvPr id="60" name="Flowchart: Connector 59">
            <a:extLst>
              <a:ext uri="{FF2B5EF4-FFF2-40B4-BE49-F238E27FC236}">
                <a16:creationId xmlns:a16="http://schemas.microsoft.com/office/drawing/2014/main" id="{E1A0181A-7C9C-4ACF-9E04-E05285609964}"/>
              </a:ext>
            </a:extLst>
          </p:cNvPr>
          <p:cNvSpPr/>
          <p:nvPr/>
        </p:nvSpPr>
        <p:spPr>
          <a:xfrm>
            <a:off x="4109477" y="5526183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Flowchart: Connector 60">
            <a:extLst>
              <a:ext uri="{FF2B5EF4-FFF2-40B4-BE49-F238E27FC236}">
                <a16:creationId xmlns:a16="http://schemas.microsoft.com/office/drawing/2014/main" id="{697EE64F-A57C-41D5-8164-B18A7E0A875C}"/>
              </a:ext>
            </a:extLst>
          </p:cNvPr>
          <p:cNvSpPr/>
          <p:nvPr/>
        </p:nvSpPr>
        <p:spPr>
          <a:xfrm>
            <a:off x="4667648" y="5523595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lowchart: Connector 61">
            <a:extLst>
              <a:ext uri="{FF2B5EF4-FFF2-40B4-BE49-F238E27FC236}">
                <a16:creationId xmlns:a16="http://schemas.microsoft.com/office/drawing/2014/main" id="{6B327830-D120-4515-BD6E-C77D9359AC3F}"/>
              </a:ext>
            </a:extLst>
          </p:cNvPr>
          <p:cNvSpPr/>
          <p:nvPr/>
        </p:nvSpPr>
        <p:spPr>
          <a:xfrm>
            <a:off x="5192222" y="5526182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lowchart: Connector 62">
            <a:extLst>
              <a:ext uri="{FF2B5EF4-FFF2-40B4-BE49-F238E27FC236}">
                <a16:creationId xmlns:a16="http://schemas.microsoft.com/office/drawing/2014/main" id="{FA08FFAA-D978-4268-9F70-3A5DCD1C0979}"/>
              </a:ext>
            </a:extLst>
          </p:cNvPr>
          <p:cNvSpPr/>
          <p:nvPr/>
        </p:nvSpPr>
        <p:spPr>
          <a:xfrm>
            <a:off x="5755745" y="5522777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lowchart: Connector 63">
            <a:extLst>
              <a:ext uri="{FF2B5EF4-FFF2-40B4-BE49-F238E27FC236}">
                <a16:creationId xmlns:a16="http://schemas.microsoft.com/office/drawing/2014/main" id="{EE2B43D3-75B5-4AD9-ADBE-852E5425C371}"/>
              </a:ext>
            </a:extLst>
          </p:cNvPr>
          <p:cNvSpPr/>
          <p:nvPr/>
        </p:nvSpPr>
        <p:spPr>
          <a:xfrm>
            <a:off x="6301504" y="5530651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lowchart: Connector 64">
            <a:extLst>
              <a:ext uri="{FF2B5EF4-FFF2-40B4-BE49-F238E27FC236}">
                <a16:creationId xmlns:a16="http://schemas.microsoft.com/office/drawing/2014/main" id="{4D02BB80-B290-4C63-9ADB-EB5AD629951B}"/>
              </a:ext>
            </a:extLst>
          </p:cNvPr>
          <p:cNvSpPr/>
          <p:nvPr/>
        </p:nvSpPr>
        <p:spPr>
          <a:xfrm>
            <a:off x="6834920" y="5530651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lowchart: Connector 65">
            <a:extLst>
              <a:ext uri="{FF2B5EF4-FFF2-40B4-BE49-F238E27FC236}">
                <a16:creationId xmlns:a16="http://schemas.microsoft.com/office/drawing/2014/main" id="{3B5EE092-B8D9-4D5E-9174-76D91D591C17}"/>
              </a:ext>
            </a:extLst>
          </p:cNvPr>
          <p:cNvSpPr/>
          <p:nvPr/>
        </p:nvSpPr>
        <p:spPr>
          <a:xfrm>
            <a:off x="7380700" y="5531619"/>
            <a:ext cx="318976" cy="350875"/>
          </a:xfrm>
          <a:prstGeom prst="flowChartConnector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2DAECA5-EB0B-487C-8F9B-3420D9F8FF63}"/>
              </a:ext>
            </a:extLst>
          </p:cNvPr>
          <p:cNvSpPr txBox="1"/>
          <p:nvPr/>
        </p:nvSpPr>
        <p:spPr>
          <a:xfrm>
            <a:off x="893136" y="5550270"/>
            <a:ext cx="2775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Do Something You Enjoy</a:t>
            </a:r>
          </a:p>
        </p:txBody>
      </p:sp>
    </p:spTree>
    <p:extLst>
      <p:ext uri="{BB962C8B-B14F-4D97-AF65-F5344CB8AC3E}">
        <p14:creationId xmlns:p14="http://schemas.microsoft.com/office/powerpoint/2010/main" val="1705667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3F36FB-4F4D-4DC6-89EA-206AA61E49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1666308"/>
              </p:ext>
            </p:extLst>
          </p:nvPr>
        </p:nvGraphicFramePr>
        <p:xfrm>
          <a:off x="818706" y="818707"/>
          <a:ext cx="7644812" cy="4890976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031359">
                  <a:extLst>
                    <a:ext uri="{9D8B030D-6E8A-4147-A177-3AD203B41FA5}">
                      <a16:colId xmlns:a16="http://schemas.microsoft.com/office/drawing/2014/main" val="2040195916"/>
                    </a:ext>
                  </a:extLst>
                </a:gridCol>
                <a:gridCol w="2169042">
                  <a:extLst>
                    <a:ext uri="{9D8B030D-6E8A-4147-A177-3AD203B41FA5}">
                      <a16:colId xmlns:a16="http://schemas.microsoft.com/office/drawing/2014/main" val="4237959827"/>
                    </a:ext>
                  </a:extLst>
                </a:gridCol>
                <a:gridCol w="2126512">
                  <a:extLst>
                    <a:ext uri="{9D8B030D-6E8A-4147-A177-3AD203B41FA5}">
                      <a16:colId xmlns:a16="http://schemas.microsoft.com/office/drawing/2014/main" val="913518126"/>
                    </a:ext>
                  </a:extLst>
                </a:gridCol>
                <a:gridCol w="2317899">
                  <a:extLst>
                    <a:ext uri="{9D8B030D-6E8A-4147-A177-3AD203B41FA5}">
                      <a16:colId xmlns:a16="http://schemas.microsoft.com/office/drawing/2014/main" val="729969733"/>
                    </a:ext>
                  </a:extLst>
                </a:gridCol>
              </a:tblGrid>
              <a:tr h="499730">
                <a:tc gridSpan="4"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MY SELF-CARE PLAN FOR TODAY</a:t>
                      </a:r>
                      <a:endParaRPr lang="en-US" sz="280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800" dirty="0">
                        <a:latin typeface="Bodoni MT" panose="02070603080606020203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8322199"/>
                  </a:ext>
                </a:extLst>
              </a:tr>
              <a:tr h="343077"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MIND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BODY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SOUL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8537783"/>
                  </a:ext>
                </a:extLst>
              </a:tr>
              <a:tr h="753494">
                <a:tc>
                  <a:txBody>
                    <a:bodyPr/>
                    <a:lstStyle/>
                    <a:p>
                      <a:r>
                        <a:rPr lang="en-US" sz="1400" dirty="0"/>
                        <a:t>Morning</a:t>
                      </a:r>
                      <a:endParaRPr lang="en-US" sz="1400" dirty="0">
                        <a:latin typeface="+mn-lt"/>
                      </a:endParaRPr>
                    </a:p>
                  </a:txBody>
                  <a:tcPr>
                    <a:lnR w="12700" cap="flat" cmpd="sng" algn="ctr">
                      <a:solidFill>
                        <a:srgbClr val="F379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rgbClr val="F379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79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rgbClr val="F379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79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rgbClr val="F379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741474097"/>
                  </a:ext>
                </a:extLst>
              </a:tr>
              <a:tr h="956930">
                <a:tc>
                  <a:txBody>
                    <a:bodyPr/>
                    <a:lstStyle/>
                    <a:p>
                      <a:r>
                        <a:rPr lang="en-US" sz="1400" dirty="0"/>
                        <a:t>Afternoon</a:t>
                      </a:r>
                      <a:endParaRPr lang="en-US" sz="1400" dirty="0">
                        <a:latin typeface="+mn-lt"/>
                      </a:endParaRPr>
                    </a:p>
                  </a:txBody>
                  <a:tcPr>
                    <a:lnR w="12700" cap="flat" cmpd="sng" algn="ctr">
                      <a:solidFill>
                        <a:srgbClr val="F379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rgbClr val="F379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79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rgbClr val="F379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79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rgbClr val="F379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277323641"/>
                  </a:ext>
                </a:extLst>
              </a:tr>
              <a:tr h="1148316">
                <a:tc>
                  <a:txBody>
                    <a:bodyPr/>
                    <a:lstStyle/>
                    <a:p>
                      <a:r>
                        <a:rPr lang="en-US" sz="1400" dirty="0"/>
                        <a:t>Evening</a:t>
                      </a:r>
                      <a:endParaRPr lang="en-US" sz="1400" dirty="0">
                        <a:latin typeface="+mn-lt"/>
                      </a:endParaRPr>
                    </a:p>
                  </a:txBody>
                  <a:tcPr>
                    <a:lnR w="12700" cap="flat" cmpd="sng" algn="ctr">
                      <a:solidFill>
                        <a:srgbClr val="F379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rgbClr val="F379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79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rgbClr val="F379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79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rgbClr val="F379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258107475"/>
                  </a:ext>
                </a:extLst>
              </a:tr>
              <a:tr h="1148316">
                <a:tc gridSpan="4">
                  <a:txBody>
                    <a:bodyPr/>
                    <a:lstStyle/>
                    <a:p>
                      <a:r>
                        <a:rPr lang="en-US" sz="1400" dirty="0"/>
                        <a:t>Notes</a:t>
                      </a:r>
                      <a:endParaRPr lang="en-US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068552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8085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3F36FB-4F4D-4DC6-89EA-206AA61E49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5307188"/>
              </p:ext>
            </p:extLst>
          </p:nvPr>
        </p:nvGraphicFramePr>
        <p:xfrm>
          <a:off x="818706" y="818707"/>
          <a:ext cx="7644812" cy="5486401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1871331">
                  <a:extLst>
                    <a:ext uri="{9D8B030D-6E8A-4147-A177-3AD203B41FA5}">
                      <a16:colId xmlns:a16="http://schemas.microsoft.com/office/drawing/2014/main" val="2040195916"/>
                    </a:ext>
                  </a:extLst>
                </a:gridCol>
                <a:gridCol w="1945758">
                  <a:extLst>
                    <a:ext uri="{9D8B030D-6E8A-4147-A177-3AD203B41FA5}">
                      <a16:colId xmlns:a16="http://schemas.microsoft.com/office/drawing/2014/main" val="4237959827"/>
                    </a:ext>
                  </a:extLst>
                </a:gridCol>
                <a:gridCol w="1967024">
                  <a:extLst>
                    <a:ext uri="{9D8B030D-6E8A-4147-A177-3AD203B41FA5}">
                      <a16:colId xmlns:a16="http://schemas.microsoft.com/office/drawing/2014/main" val="913518126"/>
                    </a:ext>
                  </a:extLst>
                </a:gridCol>
                <a:gridCol w="1860699">
                  <a:extLst>
                    <a:ext uri="{9D8B030D-6E8A-4147-A177-3AD203B41FA5}">
                      <a16:colId xmlns:a16="http://schemas.microsoft.com/office/drawing/2014/main" val="729969733"/>
                    </a:ext>
                  </a:extLst>
                </a:gridCol>
              </a:tblGrid>
              <a:tr h="499730">
                <a:tc gridSpan="4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</a:rPr>
                        <a:t>WEEKLY CHECK IN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800" dirty="0">
                        <a:latin typeface="Bodoni MT" panose="02070603080606020203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8322199"/>
                  </a:ext>
                </a:extLst>
              </a:tr>
              <a:tr h="343077"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MIND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BODY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SOUL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8537783"/>
                  </a:ext>
                </a:extLst>
              </a:tr>
              <a:tr h="753494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Things I accomplished</a:t>
                      </a:r>
                      <a:endParaRPr lang="en-US" sz="1400" b="0" dirty="0">
                        <a:solidFill>
                          <a:schemeClr val="accent3">
                            <a:lumMod val="25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741474097"/>
                  </a:ext>
                </a:extLst>
              </a:tr>
              <a:tr h="95693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Things I didn’t complete</a:t>
                      </a:r>
                      <a:endParaRPr lang="en-US" sz="1400" b="0" dirty="0">
                        <a:solidFill>
                          <a:schemeClr val="accent3">
                            <a:lumMod val="25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277323641"/>
                  </a:ext>
                </a:extLst>
              </a:tr>
              <a:tr h="964019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Obstacles I faced</a:t>
                      </a:r>
                      <a:endParaRPr lang="en-US" sz="1400" b="0" dirty="0">
                        <a:solidFill>
                          <a:schemeClr val="accent3">
                            <a:lumMod val="25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258107475"/>
                  </a:ext>
                </a:extLst>
              </a:tr>
              <a:tr h="964019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How I feel today compared to last week</a:t>
                      </a:r>
                      <a:endParaRPr lang="en-US" sz="1400" b="0" dirty="0">
                        <a:solidFill>
                          <a:schemeClr val="accent3">
                            <a:lumMod val="25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264027773"/>
                  </a:ext>
                </a:extLst>
              </a:tr>
              <a:tr h="964019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Notes</a:t>
                      </a:r>
                      <a:endParaRPr lang="en-US" sz="1400" b="0" dirty="0">
                        <a:solidFill>
                          <a:schemeClr val="accent3">
                            <a:lumMod val="25000"/>
                          </a:schemeClr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8943565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09518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elf-Care - April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53570"/>
      </a:accent1>
      <a:accent2>
        <a:srgbClr val="F9D19D"/>
      </a:accent2>
      <a:accent3>
        <a:srgbClr val="EFEDE0"/>
      </a:accent3>
      <a:accent4>
        <a:srgbClr val="F8AEAF"/>
      </a:accent4>
      <a:accent5>
        <a:srgbClr val="C0387A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237</TotalTime>
  <Words>828</Words>
  <Application>Microsoft Office PowerPoint</Application>
  <PresentationFormat>Letter Paper (8.5x11 in)</PresentationFormat>
  <Paragraphs>161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Bodoni MT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Melody Spier</dc:creator>
  <cp:lastModifiedBy>Melody Spier</cp:lastModifiedBy>
  <cp:revision>25</cp:revision>
  <dcterms:created xsi:type="dcterms:W3CDTF">2019-11-12T18:26:38Z</dcterms:created>
  <dcterms:modified xsi:type="dcterms:W3CDTF">2019-11-12T22:23:58Z</dcterms:modified>
</cp:coreProperties>
</file>